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81" r:id="rId4"/>
    <p:sldId id="257" r:id="rId5"/>
    <p:sldId id="289" r:id="rId6"/>
    <p:sldId id="290" r:id="rId7"/>
    <p:sldId id="288" r:id="rId8"/>
    <p:sldId id="258" r:id="rId9"/>
    <p:sldId id="264" r:id="rId10"/>
    <p:sldId id="271" r:id="rId11"/>
    <p:sldId id="265" r:id="rId12"/>
    <p:sldId id="276" r:id="rId13"/>
    <p:sldId id="302" r:id="rId14"/>
    <p:sldId id="303" r:id="rId15"/>
    <p:sldId id="304" r:id="rId16"/>
    <p:sldId id="274" r:id="rId17"/>
    <p:sldId id="267" r:id="rId18"/>
    <p:sldId id="273" r:id="rId19"/>
    <p:sldId id="279" r:id="rId20"/>
    <p:sldId id="292" r:id="rId21"/>
    <p:sldId id="291" r:id="rId22"/>
    <p:sldId id="295" r:id="rId23"/>
    <p:sldId id="301" r:id="rId24"/>
    <p:sldId id="298" r:id="rId25"/>
    <p:sldId id="299" r:id="rId26"/>
    <p:sldId id="280" r:id="rId27"/>
    <p:sldId id="277" r:id="rId28"/>
    <p:sldId id="278" r:id="rId29"/>
  </p:sldIdLst>
  <p:sldSz cx="12192000" cy="6858000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4ED"/>
    <a:srgbClr val="1BB215"/>
    <a:srgbClr val="B151FD"/>
    <a:srgbClr val="EF8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36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lvadormalo:Downloads:PIDES_prioridades_region_integrado_parasm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lvadormalo:Downloads:PIDES_prioridades_region_integrado_paras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[PIDES_prioridades_region_integrado_parasma.xlsx]Sheet1!$A$8:$A$14</c:f>
              <c:strCache>
                <c:ptCount val="7"/>
                <c:pt idx="0">
                  <c:v>Co</c:v>
                </c:pt>
                <c:pt idx="1">
                  <c:v>AP</c:v>
                </c:pt>
                <c:pt idx="2">
                  <c:v>Pe</c:v>
                </c:pt>
                <c:pt idx="3">
                  <c:v>Ca</c:v>
                </c:pt>
                <c:pt idx="4">
                  <c:v>Te</c:v>
                </c:pt>
                <c:pt idx="5">
                  <c:v>Pi</c:v>
                </c:pt>
                <c:pt idx="6">
                  <c:v>Ec</c:v>
                </c:pt>
              </c:strCache>
            </c:strRef>
          </c:cat>
          <c:val>
            <c:numRef>
              <c:f>[PIDES_prioridades_region_integrado_parasma.xlsx]Sheet1!$B$8:$B$14</c:f>
              <c:numCache>
                <c:formatCode>#,##0</c:formatCode>
                <c:ptCount val="7"/>
                <c:pt idx="0">
                  <c:v>11464.0</c:v>
                </c:pt>
                <c:pt idx="1">
                  <c:v>7227.0</c:v>
                </c:pt>
                <c:pt idx="2">
                  <c:v>3744.0</c:v>
                </c:pt>
                <c:pt idx="3">
                  <c:v>5421.0</c:v>
                </c:pt>
                <c:pt idx="4">
                  <c:v>4918.0</c:v>
                </c:pt>
                <c:pt idx="5">
                  <c:v>5652.0</c:v>
                </c:pt>
                <c:pt idx="6">
                  <c:v>1496.0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049304"/>
        <c:axId val="2100052392"/>
      </c:barChart>
      <c:catAx>
        <c:axId val="2100049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100052392"/>
        <c:crosses val="autoZero"/>
        <c:auto val="1"/>
        <c:lblAlgn val="ctr"/>
        <c:lblOffset val="100"/>
        <c:noMultiLvlLbl val="0"/>
      </c:catAx>
      <c:valAx>
        <c:axId val="2100052392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100049304"/>
        <c:crosses val="autoZero"/>
        <c:crossBetween val="between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4"/>
            <c:invertIfNegative val="0"/>
            <c:bubble3D val="0"/>
            <c:spPr>
              <a:solidFill>
                <a:srgbClr val="ED7D31"/>
              </a:solidFill>
            </c:spPr>
          </c:dPt>
          <c:dPt>
            <c:idx val="15"/>
            <c:invertIfNegative val="0"/>
            <c:bubble3D val="0"/>
            <c:spPr>
              <a:solidFill>
                <a:srgbClr val="ED7D3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ED7D31"/>
              </a:solidFill>
            </c:spPr>
          </c:dPt>
          <c:dPt>
            <c:idx val="17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26"/>
            <c:invertIfNegative val="0"/>
            <c:bubble3D val="0"/>
            <c:spPr>
              <a:solidFill>
                <a:srgbClr val="843C0C"/>
              </a:solidFill>
            </c:spPr>
          </c:dPt>
          <c:dPt>
            <c:idx val="27"/>
            <c:invertIfNegative val="0"/>
            <c:bubble3D val="0"/>
            <c:spPr>
              <a:solidFill>
                <a:srgbClr val="843C0C"/>
              </a:solidFill>
            </c:spPr>
          </c:dPt>
          <c:dPt>
            <c:idx val="28"/>
            <c:invertIfNegative val="0"/>
            <c:bubble3D val="0"/>
            <c:spPr>
              <a:solidFill>
                <a:srgbClr val="843C0C"/>
              </a:solidFill>
            </c:spPr>
          </c:dPt>
          <c:dPt>
            <c:idx val="29"/>
            <c:invertIfNegative val="0"/>
            <c:bubble3D val="0"/>
            <c:spPr>
              <a:solidFill>
                <a:srgbClr val="843C0C"/>
              </a:solidFill>
            </c:spPr>
          </c:dPt>
          <c:dPt>
            <c:idx val="30"/>
            <c:invertIfNegative val="0"/>
            <c:bubble3D val="0"/>
            <c:spPr>
              <a:solidFill>
                <a:srgbClr val="843C0C"/>
              </a:solidFill>
            </c:spPr>
          </c:dPt>
          <c:dPt>
            <c:idx val="31"/>
            <c:invertIfNegative val="0"/>
            <c:bubble3D val="0"/>
            <c:spPr>
              <a:solidFill>
                <a:srgbClr val="843C0C"/>
              </a:solidFill>
            </c:spPr>
          </c:dPt>
          <c:dPt>
            <c:idx val="32"/>
            <c:invertIfNegative val="0"/>
            <c:bubble3D val="0"/>
            <c:spPr>
              <a:solidFill>
                <a:srgbClr val="843C0C"/>
              </a:solidFill>
            </c:spPr>
          </c:dPt>
          <c:dPt>
            <c:idx val="33"/>
            <c:invertIfNegative val="0"/>
            <c:bubble3D val="0"/>
            <c:spPr>
              <a:solidFill>
                <a:srgbClr val="843C0C"/>
              </a:solidFill>
            </c:spPr>
          </c:dPt>
          <c:dPt>
            <c:idx val="34"/>
            <c:invertIfNegative val="0"/>
            <c:bubble3D val="0"/>
            <c:spPr>
              <a:solidFill>
                <a:srgbClr val="843C0C"/>
              </a:solidFill>
            </c:spPr>
          </c:dPt>
          <c:dPt>
            <c:idx val="35"/>
            <c:invertIfNegative val="0"/>
            <c:bubble3D val="0"/>
            <c:spPr>
              <a:solidFill>
                <a:srgbClr val="843C0C"/>
              </a:solidFill>
            </c:spPr>
          </c:dPt>
          <c:dPt>
            <c:idx val="36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37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38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39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4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4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42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43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44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45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46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47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</c:dPt>
          <c:dPt>
            <c:idx val="48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</c:dPt>
          <c:val>
            <c:numRef>
              <c:f>[PIDES_prioridades_region_integrado_parasma.xlsx]Sheet1!$B$3:$AX$3</c:f>
              <c:numCache>
                <c:formatCode>General</c:formatCode>
                <c:ptCount val="49"/>
                <c:pt idx="0">
                  <c:v>1315.0</c:v>
                </c:pt>
                <c:pt idx="1">
                  <c:v>455.0</c:v>
                </c:pt>
                <c:pt idx="2">
                  <c:v>893.0</c:v>
                </c:pt>
                <c:pt idx="3">
                  <c:v>1228.0</c:v>
                </c:pt>
                <c:pt idx="4">
                  <c:v>370.0</c:v>
                </c:pt>
                <c:pt idx="5">
                  <c:v>1857.0</c:v>
                </c:pt>
                <c:pt idx="6">
                  <c:v>298.0</c:v>
                </c:pt>
                <c:pt idx="7">
                  <c:v>513.0</c:v>
                </c:pt>
                <c:pt idx="8">
                  <c:v>1291.0</c:v>
                </c:pt>
                <c:pt idx="9">
                  <c:v>602.0</c:v>
                </c:pt>
                <c:pt idx="10">
                  <c:v>899.0</c:v>
                </c:pt>
                <c:pt idx="11">
                  <c:v>693.0</c:v>
                </c:pt>
                <c:pt idx="12">
                  <c:v>1050.0</c:v>
                </c:pt>
                <c:pt idx="13">
                  <c:v>3020.0</c:v>
                </c:pt>
                <c:pt idx="14">
                  <c:v>510.0</c:v>
                </c:pt>
                <c:pt idx="15">
                  <c:v>2338.0</c:v>
                </c:pt>
                <c:pt idx="16">
                  <c:v>1359.0</c:v>
                </c:pt>
                <c:pt idx="17">
                  <c:v>776.0</c:v>
                </c:pt>
                <c:pt idx="18">
                  <c:v>2079.0</c:v>
                </c:pt>
                <c:pt idx="19">
                  <c:v>889.0</c:v>
                </c:pt>
                <c:pt idx="20">
                  <c:v>1281.0</c:v>
                </c:pt>
                <c:pt idx="21">
                  <c:v>1012.0</c:v>
                </c:pt>
                <c:pt idx="22">
                  <c:v>846.0</c:v>
                </c:pt>
                <c:pt idx="23">
                  <c:v>999.0</c:v>
                </c:pt>
                <c:pt idx="24">
                  <c:v>1283.0</c:v>
                </c:pt>
                <c:pt idx="25">
                  <c:v>489.0</c:v>
                </c:pt>
                <c:pt idx="26">
                  <c:v>1227.0</c:v>
                </c:pt>
                <c:pt idx="27">
                  <c:v>562.0</c:v>
                </c:pt>
                <c:pt idx="28">
                  <c:v>200.0</c:v>
                </c:pt>
                <c:pt idx="29">
                  <c:v>617.0</c:v>
                </c:pt>
                <c:pt idx="30">
                  <c:v>540.0</c:v>
                </c:pt>
                <c:pt idx="31">
                  <c:v>320.0</c:v>
                </c:pt>
                <c:pt idx="32">
                  <c:v>278.0</c:v>
                </c:pt>
                <c:pt idx="33">
                  <c:v>237.0</c:v>
                </c:pt>
                <c:pt idx="34">
                  <c:v>110.0</c:v>
                </c:pt>
                <c:pt idx="35">
                  <c:v>338.0</c:v>
                </c:pt>
                <c:pt idx="36">
                  <c:v>819.0</c:v>
                </c:pt>
                <c:pt idx="37">
                  <c:v>272.0</c:v>
                </c:pt>
                <c:pt idx="38">
                  <c:v>1162.0</c:v>
                </c:pt>
                <c:pt idx="39">
                  <c:v>848.0</c:v>
                </c:pt>
                <c:pt idx="40">
                  <c:v>250.0</c:v>
                </c:pt>
                <c:pt idx="41">
                  <c:v>596.0</c:v>
                </c:pt>
                <c:pt idx="42">
                  <c:v>481.0</c:v>
                </c:pt>
                <c:pt idx="43">
                  <c:v>511.0</c:v>
                </c:pt>
                <c:pt idx="44">
                  <c:v>267.0</c:v>
                </c:pt>
                <c:pt idx="45">
                  <c:v>209.0</c:v>
                </c:pt>
                <c:pt idx="46">
                  <c:v>237.0</c:v>
                </c:pt>
                <c:pt idx="47">
                  <c:v>932.0</c:v>
                </c:pt>
                <c:pt idx="48">
                  <c:v>564.0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166296"/>
        <c:axId val="2100169272"/>
      </c:barChart>
      <c:catAx>
        <c:axId val="2100166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100169272"/>
        <c:crosses val="autoZero"/>
        <c:auto val="1"/>
        <c:lblAlgn val="ctr"/>
        <c:lblOffset val="100"/>
        <c:noMultiLvlLbl val="0"/>
      </c:catAx>
      <c:valAx>
        <c:axId val="2100169272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10016629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24932-E118-3349-84D8-2A6B2BF8F671}" type="datetimeFigureOut">
              <a:rPr lang="en-US" smtClean="0"/>
              <a:t>3/26/17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271AA-D519-4F4A-8CBD-B00E3143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271AA-D519-4F4A-8CBD-B00E3143F1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pattFill prst="ltHorz">
          <a:fgClr>
            <a:schemeClr val="bg2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2CE-939F-7D40-BAEB-975D31F4EB3A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3478-921E-AC47-AC6F-AF6299D5934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773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A59F-19AA-6147-B798-4E480EDC8188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774-1035-234F-84CE-E926A193D90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72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45DE-2948-1242-9545-0585A8BE8FF4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74AD-DF1B-414C-88FE-92AB534AF99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480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1FD0-E067-E442-9631-928C248C809D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6E05-1E47-194C-8C36-BBC07B31CA2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785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FC76-091B-8949-B327-A6F0A0A38E1C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40A-78DC-F94E-A2D2-F06EF2712AC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905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D7DB-83EB-BD40-A959-1E976F7EDC93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6DA2-4DEA-4A4E-9288-290974B0FED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158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3EB0-087F-CC40-BACC-0EB8F9840690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1A24E-78C7-2D4B-8252-34AC6042A24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998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59EB-A429-3D4C-B3E6-64C3B749D12F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0514-9B7F-7C4E-A864-694FFBCFCB0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435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595B-FDEE-E343-875B-13A9857CA3F8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5BEF-120F-7548-9DF5-47EFCAE1F59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74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7423-89C9-A54F-9B7A-F4C292C01E8E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61A7-A635-684B-B8A4-39E73AA5090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289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C6EB-46A6-D84A-8A5D-950AE8A463C4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C894-3C37-E54C-8CE5-3562BFC251F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126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080A53-2578-9D46-AAB1-64822C13E64E}" type="datetimeFigureOut">
              <a:rPr lang="es-ES_tradnl"/>
              <a:pPr>
                <a:defRPr/>
              </a:pPr>
              <a:t>3/26/17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A5CF84-B015-444C-8730-7442AEF59B0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mailto:salvador.malo@nube.sep.gob.mx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8338" y="2552700"/>
            <a:ext cx="10933112" cy="1922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3600" dirty="0" smtClean="0">
                <a:ea typeface="+mj-ea"/>
                <a:cs typeface="+mj-cs"/>
              </a:rPr>
              <a:t>3ª Reunión de Autoridades de Educación Superior </a:t>
            </a:r>
            <a:br>
              <a:rPr lang="es-ES_tradnl" sz="3600" dirty="0" smtClean="0">
                <a:ea typeface="+mj-ea"/>
                <a:cs typeface="+mj-cs"/>
              </a:rPr>
            </a:br>
            <a:r>
              <a:rPr lang="es-ES_tradnl" sz="3600" dirty="0" smtClean="0">
                <a:ea typeface="+mj-ea"/>
                <a:cs typeface="+mj-cs"/>
              </a:rPr>
              <a:t>en torno al </a:t>
            </a:r>
            <a:br>
              <a:rPr lang="es-ES_tradnl" sz="3600" dirty="0" smtClean="0">
                <a:ea typeface="+mj-ea"/>
                <a:cs typeface="+mj-cs"/>
              </a:rPr>
            </a:b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Programa Integral para el Desarrollo </a:t>
            </a:r>
            <a:b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de la Educación Superior, PIDES</a:t>
            </a:r>
            <a:endParaRPr lang="es-ES_tradnl" sz="3600" b="1" dirty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074" name="Subtítulo 2"/>
          <p:cNvSpPr>
            <a:spLocks noGrp="1"/>
          </p:cNvSpPr>
          <p:nvPr>
            <p:ph type="subTitle" idx="1"/>
          </p:nvPr>
        </p:nvSpPr>
        <p:spPr>
          <a:xfrm>
            <a:off x="1563688" y="4738688"/>
            <a:ext cx="9144000" cy="630237"/>
          </a:xfrm>
        </p:spPr>
        <p:txBody>
          <a:bodyPr anchor="ctr"/>
          <a:lstStyle/>
          <a:p>
            <a:r>
              <a:rPr lang="es-ES_tradnl" dirty="0" smtClean="0">
                <a:latin typeface="Calibri" charset="0"/>
              </a:rPr>
              <a:t>27 de marzo de 2017</a:t>
            </a:r>
            <a:endParaRPr lang="es-ES_tradnl" dirty="0">
              <a:latin typeface="Calibri" charset="0"/>
            </a:endParaRPr>
          </a:p>
        </p:txBody>
      </p:sp>
      <p:pic>
        <p:nvPicPr>
          <p:cNvPr id="3075" name="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114300"/>
            <a:ext cx="18748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34395"/>
              </p:ext>
            </p:extLst>
          </p:nvPr>
        </p:nvGraphicFramePr>
        <p:xfrm>
          <a:off x="182563" y="904875"/>
          <a:ext cx="11768137" cy="586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2089"/>
                <a:gridCol w="783792"/>
                <a:gridCol w="337494"/>
                <a:gridCol w="2267890"/>
                <a:gridCol w="1922176"/>
                <a:gridCol w="2970724"/>
                <a:gridCol w="692351"/>
                <a:gridCol w="1121621"/>
              </a:tblGrid>
              <a:tr h="370760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FECHAS</a:t>
                      </a:r>
                      <a:endParaRPr lang="es-ES_tradnl" sz="1800" dirty="0"/>
                    </a:p>
                  </a:txBody>
                  <a:tcPr marL="91442" marR="91442" marT="45710" marB="4571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SEDE</a:t>
                      </a:r>
                      <a:endParaRPr lang="es-ES_tradnl" sz="1800" dirty="0"/>
                    </a:p>
                  </a:txBody>
                  <a:tcPr marL="91442" marR="91442" marT="45710" marB="4571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ENTIDADES PARTICIPANTES</a:t>
                      </a:r>
                      <a:endParaRPr lang="es-ES_tradnl" sz="1800" dirty="0"/>
                    </a:p>
                  </a:txBody>
                  <a:tcPr marL="91442" marR="91442" marT="45710" marB="45710" anchor="ctr"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IES</a:t>
                      </a:r>
                      <a:endParaRPr lang="es-ES_tradnl" sz="18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Personas</a:t>
                      </a:r>
                      <a:endParaRPr lang="es-ES_tradnl" sz="1800" dirty="0"/>
                    </a:p>
                  </a:txBody>
                  <a:tcPr marL="91442" marR="91442" marT="45710" marB="45710" anchor="ctr"/>
                </a:tc>
              </a:tr>
              <a:tr h="213314">
                <a:tc>
                  <a:txBody>
                    <a:bodyPr/>
                    <a:lstStyle/>
                    <a:p>
                      <a:endParaRPr lang="es-ES_tradnl" sz="800"/>
                    </a:p>
                  </a:txBody>
                  <a:tcPr marL="91442" marR="91442" marT="45710" marB="45710"/>
                </a:tc>
                <a:tc gridSpan="3">
                  <a:txBody>
                    <a:bodyPr/>
                    <a:lstStyle/>
                    <a:p>
                      <a:endParaRPr lang="es-ES_tradnl" sz="800"/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_tradnl" sz="800"/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8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endParaRPr lang="es-ES_tradnl" sz="800" dirty="0"/>
                    </a:p>
                  </a:txBody>
                  <a:tcPr marL="91442" marR="91442" marT="45710" marB="45710"/>
                </a:tc>
              </a:tr>
              <a:tr h="335207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9-11 Julio</a:t>
                      </a:r>
                      <a:endParaRPr lang="es-ES_tradnl" sz="1600" dirty="0"/>
                    </a:p>
                  </a:txBody>
                  <a:tcPr marL="91442" marR="91442" marT="45710" marB="4571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Universidad de Guanajuato</a:t>
                      </a:r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137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141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  <a:tr h="578995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 gridSpan="4">
                  <a:txBody>
                    <a:bodyPr/>
                    <a:lstStyle/>
                    <a:p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Chiapas, Colima, Jalisco, Estado de México, Morelos, Oaxaca, Quintana Roo, Tlaxcala, Veracruz y Zacatecas.</a:t>
                      </a:r>
                      <a:endParaRPr lang="es-ES_trad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20-22 Agosto</a:t>
                      </a:r>
                      <a:endParaRPr lang="es-ES_tradnl" sz="1600" dirty="0"/>
                    </a:p>
                  </a:txBody>
                  <a:tcPr marL="91442" marR="91442" marT="45710" marB="4571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Universidad de Guanajuato</a:t>
                      </a:r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114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168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  <a:tr h="578995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 gridSpan="4">
                  <a:txBody>
                    <a:bodyPr/>
                    <a:lstStyle/>
                    <a:p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Baja California, Chihuahua, Hidalgo, Michoacán, Querétaro, San Luis Potosí, Sinaloa, Sonora, Tabasco y Tamaulipas</a:t>
                      </a:r>
                      <a:r>
                        <a:rPr lang="es-ES_tradnl" sz="1600" dirty="0" smtClean="0">
                          <a:effectLst/>
                        </a:rPr>
                        <a:t> </a:t>
                      </a:r>
                      <a:endParaRPr lang="es-ES_tradnl" sz="1600" dirty="0"/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  <a:tr h="335207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3-5 Septiembre</a:t>
                      </a:r>
                      <a:endParaRPr lang="es-ES_tradnl" sz="1600" dirty="0"/>
                    </a:p>
                  </a:txBody>
                  <a:tcPr marL="91442" marR="91442" marT="45710" marB="4571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Universidad de Guanajuato</a:t>
                      </a:r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117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143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  <a:tr h="578995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Aguascalientes, Baja California Sur, Campeche, Coahuila, Durango, Guanajuato, Guerrero, Nayarit, Nuevo León, Puebla y Yucatán.</a:t>
                      </a:r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  <a:tr h="335207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29-31 Octubre</a:t>
                      </a:r>
                      <a:endParaRPr lang="es-ES_tradnl" sz="1600" dirty="0"/>
                    </a:p>
                  </a:txBody>
                  <a:tcPr marL="91442" marR="91442" marT="45710" marB="45710"/>
                </a:tc>
                <a:tc gridSpan="4">
                  <a:txBody>
                    <a:bodyPr/>
                    <a:lstStyle/>
                    <a:p>
                      <a:r>
                        <a:rPr lang="es-ES_tradnl" sz="1600" dirty="0" smtClean="0"/>
                        <a:t>Benemérita Universidad Autónoma de Puebla</a:t>
                      </a:r>
                      <a:endParaRPr lang="es-ES_tradnl" sz="1600" dirty="0"/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93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121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  <a:tr h="578995">
                <a:tc>
                  <a:txBody>
                    <a:bodyPr/>
                    <a:lstStyle/>
                    <a:p>
                      <a:endParaRPr lang="es-ES_tradnl" sz="160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 gridSpan="4">
                  <a:txBody>
                    <a:bodyPr/>
                    <a:lstStyle/>
                    <a:p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Baja California, Baja California Sur, Chihuahua, Coahuila, Durango, Jalisco, Nayarit, Nuevo León, Querétaro, San Luis Potosí, Sinaloa, Sonora y Tamaulipas</a:t>
                      </a:r>
                      <a:r>
                        <a:rPr lang="es-ES_tradnl" sz="1600" dirty="0" smtClean="0">
                          <a:effectLst/>
                        </a:rPr>
                        <a:t> </a:t>
                      </a:r>
                      <a:endParaRPr lang="es-ES_tradnl" sz="1600" dirty="0"/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  <a:tr h="335207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12-14 Noviembre</a:t>
                      </a:r>
                      <a:endParaRPr lang="es-ES_tradnl" sz="1600" dirty="0"/>
                    </a:p>
                  </a:txBody>
                  <a:tcPr marL="91442" marR="91442" marT="45710" marB="4571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Benemérita Universidad Autónoma de Puebla</a:t>
                      </a:r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89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95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  <a:tr h="335207">
                <a:tc>
                  <a:txBody>
                    <a:bodyPr/>
                    <a:lstStyle/>
                    <a:p>
                      <a:endParaRPr lang="es-ES_tradnl" sz="160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 gridSpan="4">
                  <a:txBody>
                    <a:bodyPr/>
                    <a:lstStyle/>
                    <a:p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Aguascalientes, Chiapas, Colima, Distrito Federal, México, Morelos y Zacatecas</a:t>
                      </a:r>
                      <a:r>
                        <a:rPr lang="es-ES_tradnl" sz="1600" dirty="0" smtClean="0">
                          <a:effectLst/>
                        </a:rPr>
                        <a:t> </a:t>
                      </a:r>
                      <a:endParaRPr lang="es-ES_tradnl" sz="1600" dirty="0"/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  <a:tr h="335207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29-31 Noviembre</a:t>
                      </a:r>
                      <a:endParaRPr lang="es-ES_tradnl" sz="1600" dirty="0"/>
                    </a:p>
                  </a:txBody>
                  <a:tcPr marL="91442" marR="91442" marT="45710" marB="4571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Benemérita Universidad Autónoma de Puebla</a:t>
                      </a:r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97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111</a:t>
                      </a:r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  <a:tr h="578995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 marT="45710" marB="45710"/>
                </a:tc>
                <a:tc gridSpan="4">
                  <a:txBody>
                    <a:bodyPr/>
                    <a:lstStyle/>
                    <a:p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Campeche, Guerrero, Hidalgo, Michoacán, Oaxaca, Puebla, Quintana Roo, Tabasco, Tlaxcala, Veracruz y Yucatán</a:t>
                      </a:r>
                      <a:r>
                        <a:rPr lang="es-ES_tradnl" sz="1600" dirty="0" smtClean="0">
                          <a:effectLst/>
                        </a:rPr>
                        <a:t> </a:t>
                      </a:r>
                      <a:endParaRPr lang="es-ES_tradnl" sz="1600" dirty="0"/>
                    </a:p>
                  </a:txBody>
                  <a:tcPr marL="91442" marR="91442" marT="45710" marB="45710"/>
                </a:tc>
                <a:tc hMerge="1"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marT="45710" marB="45710" anchor="ctr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978400" y="200025"/>
            <a:ext cx="28860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Sesiones 2015</a:t>
            </a:r>
            <a:endParaRPr lang="es-ES_tradnl" sz="36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96863" y="500063"/>
            <a:ext cx="11622087" cy="6240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40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Sesiones 2015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_tradnl" sz="34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857250" indent="-455613" algn="l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s-ES_tradnl" sz="3000" dirty="0" smtClean="0">
                <a:latin typeface="+mj-lt"/>
                <a:ea typeface="+mn-ea"/>
                <a:cs typeface="+mn-cs"/>
              </a:rPr>
              <a:t>6 Sesiones,  647 IES participantes, 779 asistentes</a:t>
            </a:r>
          </a:p>
          <a:p>
            <a:pPr marL="857250" indent="-455613" algn="l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s-ES_tradnl" sz="3000" dirty="0" smtClean="0">
                <a:latin typeface="+mj-lt"/>
                <a:ea typeface="+mn-ea"/>
                <a:cs typeface="+mn-cs"/>
              </a:rPr>
              <a:t>Objetivos: </a:t>
            </a:r>
          </a:p>
          <a:p>
            <a:pPr marL="1771650" lvl="2" indent="-857250" algn="l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800" dirty="0" smtClean="0">
                <a:latin typeface="+mj-lt"/>
                <a:ea typeface="+mn-ea"/>
              </a:rPr>
              <a:t>Visión </a:t>
            </a:r>
            <a:r>
              <a:rPr lang="es-ES_tradnl" sz="2800" dirty="0">
                <a:latin typeface="+mj-lt"/>
                <a:ea typeface="+mn-ea"/>
              </a:rPr>
              <a:t>acerca de la situación nacional en las siete </a:t>
            </a:r>
            <a:r>
              <a:rPr lang="es-ES_tradnl" sz="2800" dirty="0" smtClean="0">
                <a:latin typeface="+mj-lt"/>
                <a:ea typeface="+mn-ea"/>
              </a:rPr>
              <a:t>categorías</a:t>
            </a:r>
          </a:p>
          <a:p>
            <a:pPr marL="1771650" lvl="2" indent="-857250" algn="l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800" dirty="0" smtClean="0">
                <a:latin typeface="+mj-lt"/>
                <a:ea typeface="+mn-ea"/>
              </a:rPr>
              <a:t>Propuesta de objetivos a alcanzar, a nivel nacional, regional y estatal para las siete categorías </a:t>
            </a:r>
          </a:p>
          <a:p>
            <a:pPr marL="857250" indent="-495300" algn="l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s-ES_tradnl" sz="3000" dirty="0" smtClean="0">
                <a:latin typeface="+mj-lt"/>
                <a:ea typeface="+mn-ea"/>
                <a:cs typeface="+mn-cs"/>
              </a:rPr>
              <a:t>Resultados:</a:t>
            </a:r>
          </a:p>
          <a:p>
            <a:pPr marL="1771650" lvl="2" indent="-857250" algn="l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800" dirty="0" smtClean="0">
                <a:solidFill>
                  <a:srgbClr val="000000"/>
                </a:solidFill>
                <a:latin typeface="+mj-lt"/>
                <a:ea typeface="+mn-ea"/>
              </a:rPr>
              <a:t>Acercamiento, lenguaje común, percepción de “los otros” </a:t>
            </a:r>
          </a:p>
          <a:p>
            <a:pPr marL="1771650" lvl="2" indent="-857250" algn="l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800" dirty="0" smtClean="0">
                <a:solidFill>
                  <a:srgbClr val="000000"/>
                </a:solidFill>
                <a:latin typeface="+mj-lt"/>
                <a:ea typeface="+mn-ea"/>
              </a:rPr>
              <a:t>Líneas de acción, 49 objetivos a alcanzar</a:t>
            </a:r>
          </a:p>
          <a:p>
            <a:pPr marL="1771650" lvl="2" indent="-857250" algn="l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800" dirty="0" smtClean="0">
                <a:solidFill>
                  <a:srgbClr val="000000"/>
                </a:solidFill>
                <a:latin typeface="+mj-lt"/>
                <a:ea typeface="+mn-ea"/>
              </a:rPr>
              <a:t>Validación de la metodología y el enfoque utilizados</a:t>
            </a:r>
          </a:p>
          <a:p>
            <a:pPr marL="1771650" lvl="2" indent="-857250" algn="l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800" dirty="0" smtClean="0">
                <a:solidFill>
                  <a:srgbClr val="000000"/>
                </a:solidFill>
                <a:latin typeface="+mj-lt"/>
                <a:ea typeface="+mn-ea"/>
              </a:rPr>
              <a:t>Preguntas a incluir en Encuesta TRESMEX </a:t>
            </a:r>
          </a:p>
        </p:txBody>
      </p:sp>
      <p:pic>
        <p:nvPicPr>
          <p:cNvPr id="9218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2690813" y="1282700"/>
            <a:ext cx="7442200" cy="16176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244" name="CuadroTexto 14"/>
          <p:cNvSpPr txBox="1">
            <a:spLocks noChangeArrowheads="1"/>
          </p:cNvSpPr>
          <p:nvPr/>
        </p:nvSpPr>
        <p:spPr bwMode="auto">
          <a:xfrm>
            <a:off x="2765425" y="1295400"/>
            <a:ext cx="722788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3200">
                <a:solidFill>
                  <a:schemeClr val="bg1"/>
                </a:solidFill>
              </a:rPr>
              <a:t>Objetivos generales para las </a:t>
            </a:r>
            <a:r>
              <a:rPr lang="es-ES_tradnl" sz="4000">
                <a:solidFill>
                  <a:schemeClr val="bg1"/>
                </a:solidFill>
              </a:rPr>
              <a:t>7</a:t>
            </a:r>
            <a:r>
              <a:rPr lang="es-ES_tradnl" sz="3200">
                <a:solidFill>
                  <a:schemeClr val="bg1"/>
                </a:solidFill>
              </a:rPr>
              <a:t> categorías</a:t>
            </a:r>
          </a:p>
          <a:p>
            <a:pPr algn="ctr"/>
            <a:r>
              <a:rPr lang="es-ES_tradnl" sz="2300">
                <a:solidFill>
                  <a:schemeClr val="bg1"/>
                </a:solidFill>
              </a:rPr>
              <a:t>COBERTURA - APRENDIZAJES – PERTINENCIA – CALIDAD –TD – POSGRADO/INVESTIGACIÓN – EDUCACIÓN CONTINUA</a:t>
            </a:r>
          </a:p>
        </p:txBody>
      </p:sp>
      <p:sp>
        <p:nvSpPr>
          <p:cNvPr id="2" name="Elipse 1"/>
          <p:cNvSpPr/>
          <p:nvPr/>
        </p:nvSpPr>
        <p:spPr>
          <a:xfrm>
            <a:off x="536575" y="2003425"/>
            <a:ext cx="1452563" cy="135413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246" name="CuadroTexto 3"/>
          <p:cNvSpPr txBox="1">
            <a:spLocks noChangeArrowheads="1"/>
          </p:cNvSpPr>
          <p:nvPr/>
        </p:nvSpPr>
        <p:spPr bwMode="auto">
          <a:xfrm>
            <a:off x="461963" y="2003425"/>
            <a:ext cx="1601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3200">
                <a:solidFill>
                  <a:schemeClr val="bg1"/>
                </a:solidFill>
              </a:rPr>
              <a:t>60</a:t>
            </a:r>
          </a:p>
          <a:p>
            <a:pPr algn="ctr"/>
            <a:r>
              <a:rPr lang="es-ES_tradnl" sz="2000" b="1">
                <a:solidFill>
                  <a:schemeClr val="bg1"/>
                </a:solidFill>
              </a:rPr>
              <a:t>Grupos de</a:t>
            </a:r>
          </a:p>
          <a:p>
            <a:pPr algn="ctr"/>
            <a:r>
              <a:rPr lang="es-ES_tradnl" sz="2000" b="1">
                <a:solidFill>
                  <a:schemeClr val="bg1"/>
                </a:solidFill>
              </a:rPr>
              <a:t>Trabajo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2690813" y="2679700"/>
            <a:ext cx="7442200" cy="15954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0248" name="CuadroTexto 5"/>
          <p:cNvSpPr txBox="1">
            <a:spLocks noChangeArrowheads="1"/>
          </p:cNvSpPr>
          <p:nvPr/>
        </p:nvSpPr>
        <p:spPr bwMode="auto">
          <a:xfrm>
            <a:off x="2765425" y="2724150"/>
            <a:ext cx="73675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3600">
                <a:solidFill>
                  <a:schemeClr val="bg1"/>
                </a:solidFill>
              </a:rPr>
              <a:t>19</a:t>
            </a:r>
            <a:r>
              <a:rPr lang="es-ES_tradnl" sz="2800">
                <a:solidFill>
                  <a:schemeClr val="bg1"/>
                </a:solidFill>
              </a:rPr>
              <a:t> Líneas de acción para alcanzar los 7 objetivos</a:t>
            </a:r>
          </a:p>
          <a:p>
            <a:pPr algn="ctr"/>
            <a:r>
              <a:rPr lang="es-ES_tradnl" sz="2400">
                <a:solidFill>
                  <a:schemeClr val="bg1"/>
                </a:solidFill>
              </a:rPr>
              <a:t>5 en Cobertura – 2 en Aprendizajes – 2 en Pertinencia – </a:t>
            </a:r>
          </a:p>
          <a:p>
            <a:r>
              <a:rPr lang="es-ES_tradnl" sz="2400">
                <a:solidFill>
                  <a:schemeClr val="bg1"/>
                </a:solidFill>
              </a:rPr>
              <a:t>  4 en Calidad– 3 en TICs – 2 en Posg/Inv – 1 en Edu Cont 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2690813" y="4143375"/>
            <a:ext cx="7442200" cy="20208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0250" name="CuadroTexto 8"/>
          <p:cNvSpPr txBox="1">
            <a:spLocks noChangeArrowheads="1"/>
          </p:cNvSpPr>
          <p:nvPr/>
        </p:nvSpPr>
        <p:spPr bwMode="auto">
          <a:xfrm>
            <a:off x="2603500" y="4143375"/>
            <a:ext cx="752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3600"/>
              <a:t>49</a:t>
            </a:r>
            <a:r>
              <a:rPr lang="es-ES_tradnl" sz="2800"/>
              <a:t> </a:t>
            </a:r>
            <a:r>
              <a:rPr lang="es-ES_tradnl" sz="2600"/>
              <a:t>Proyectos sugeridos para alcanzar los 7 objetivos</a:t>
            </a:r>
          </a:p>
        </p:txBody>
      </p:sp>
      <p:sp>
        <p:nvSpPr>
          <p:cNvPr id="10251" name="CuadroTexto 19"/>
          <p:cNvSpPr txBox="1">
            <a:spLocks noChangeArrowheads="1"/>
          </p:cNvSpPr>
          <p:nvPr/>
        </p:nvSpPr>
        <p:spPr bwMode="auto">
          <a:xfrm>
            <a:off x="2765425" y="4789488"/>
            <a:ext cx="72278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_tradnl" sz="2000"/>
              <a:t>	13 en Cobertura 		2 en Aprendizajes</a:t>
            </a:r>
          </a:p>
          <a:p>
            <a:r>
              <a:rPr lang="es-ES_tradnl" sz="2000"/>
              <a:t>	2 en Pertinencia		4 en Calidad</a:t>
            </a:r>
          </a:p>
          <a:p>
            <a:r>
              <a:rPr lang="es-ES_tradnl" sz="2000"/>
              <a:t>	3 en Tecnologías digitales	2 en Posgrado e investigación</a:t>
            </a:r>
          </a:p>
          <a:p>
            <a:r>
              <a:rPr lang="es-ES_tradnl" sz="2000"/>
              <a:t>		    1 en Educación continua</a:t>
            </a:r>
          </a:p>
          <a:p>
            <a:pPr algn="just"/>
            <a:endParaRPr lang="es-ES_tradnl" sz="2000"/>
          </a:p>
        </p:txBody>
      </p:sp>
      <p:sp>
        <p:nvSpPr>
          <p:cNvPr id="21" name="Flecha derecha 20"/>
          <p:cNvSpPr/>
          <p:nvPr/>
        </p:nvSpPr>
        <p:spPr>
          <a:xfrm>
            <a:off x="542925" y="1352550"/>
            <a:ext cx="1968500" cy="495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2" name="Flecha abajo 21"/>
          <p:cNvSpPr/>
          <p:nvPr/>
        </p:nvSpPr>
        <p:spPr>
          <a:xfrm>
            <a:off x="2138363" y="2173288"/>
            <a:ext cx="465137" cy="165576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Flecha abajo 22"/>
          <p:cNvSpPr/>
          <p:nvPr/>
        </p:nvSpPr>
        <p:spPr>
          <a:xfrm>
            <a:off x="10434638" y="4465638"/>
            <a:ext cx="466725" cy="165735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4" name="Elipse 23"/>
          <p:cNvSpPr/>
          <p:nvPr/>
        </p:nvSpPr>
        <p:spPr>
          <a:xfrm>
            <a:off x="10528300" y="3589338"/>
            <a:ext cx="1452563" cy="135572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256" name="CuadroTexto 24"/>
          <p:cNvSpPr txBox="1">
            <a:spLocks noChangeArrowheads="1"/>
          </p:cNvSpPr>
          <p:nvPr/>
        </p:nvSpPr>
        <p:spPr bwMode="auto">
          <a:xfrm>
            <a:off x="10453688" y="3589338"/>
            <a:ext cx="1601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3200">
                <a:solidFill>
                  <a:schemeClr val="bg1"/>
                </a:solidFill>
              </a:rPr>
              <a:t>40</a:t>
            </a:r>
          </a:p>
          <a:p>
            <a:pPr algn="ctr"/>
            <a:r>
              <a:rPr lang="es-ES_tradnl" sz="2000" b="1">
                <a:solidFill>
                  <a:schemeClr val="bg1"/>
                </a:solidFill>
              </a:rPr>
              <a:t>Grupos de</a:t>
            </a:r>
          </a:p>
          <a:p>
            <a:pPr algn="ctr"/>
            <a:r>
              <a:rPr lang="es-ES_tradnl" sz="2000" b="1">
                <a:solidFill>
                  <a:schemeClr val="bg1"/>
                </a:solidFill>
              </a:rPr>
              <a:t>Trabajo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539751" y="555626"/>
            <a:ext cx="2667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rgbClr val="008000"/>
                </a:solidFill>
              </a:rPr>
              <a:t>7 CATEGORÍAS </a:t>
            </a:r>
          </a:p>
          <a:p>
            <a:r>
              <a:rPr lang="en-US" sz="2800" b="1" dirty="0">
                <a:solidFill>
                  <a:srgbClr val="008000"/>
                </a:solidFill>
              </a:rPr>
              <a:t>DE </a:t>
            </a:r>
            <a:r>
              <a:rPr lang="en-US" sz="2800" b="1" dirty="0" smtClean="0">
                <a:solidFill>
                  <a:srgbClr val="008000"/>
                </a:solidFill>
              </a:rPr>
              <a:t>TRABAJO</a:t>
            </a:r>
          </a:p>
          <a:p>
            <a:endParaRPr lang="en-US" sz="2800" b="1" dirty="0">
              <a:solidFill>
                <a:srgbClr val="008000"/>
              </a:solidFill>
            </a:endParaRPr>
          </a:p>
          <a:p>
            <a:r>
              <a:rPr lang="en-US" sz="2800" b="1" dirty="0" err="1" smtClean="0">
                <a:solidFill>
                  <a:srgbClr val="008000"/>
                </a:solidFill>
              </a:rPr>
              <a:t>www.pides.mx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2693" y="142594"/>
            <a:ext cx="7781784" cy="6586263"/>
          </a:xfrm>
          <a:prstGeom prst="rect">
            <a:avLst/>
          </a:prstGeom>
          <a:solidFill>
            <a:srgbClr val="5482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36" y="236761"/>
            <a:ext cx="7620000" cy="63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84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50581" y="555625"/>
            <a:ext cx="2667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rgbClr val="008000"/>
                </a:solidFill>
              </a:rPr>
              <a:t>LÍNEAS DE ACCIÓN POR </a:t>
            </a:r>
            <a:r>
              <a:rPr lang="en-US" sz="2800" b="1" dirty="0" smtClean="0">
                <a:solidFill>
                  <a:srgbClr val="008000"/>
                </a:solidFill>
              </a:rPr>
              <a:t>CATEGORÍA</a:t>
            </a:r>
          </a:p>
          <a:p>
            <a:endParaRPr lang="en-US" sz="2800" b="1" dirty="0">
              <a:solidFill>
                <a:srgbClr val="008000"/>
              </a:solidFill>
            </a:endParaRPr>
          </a:p>
          <a:p>
            <a:endParaRPr lang="en-US" sz="2800" b="1" dirty="0" smtClean="0">
              <a:solidFill>
                <a:srgbClr val="008000"/>
              </a:solidFill>
            </a:endParaRPr>
          </a:p>
          <a:p>
            <a:r>
              <a:rPr lang="en-US" sz="2800" b="1" dirty="0" err="1" smtClean="0">
                <a:solidFill>
                  <a:srgbClr val="008000"/>
                </a:solidFill>
              </a:rPr>
              <a:t>www.pides.mx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4005" y="0"/>
            <a:ext cx="9953257" cy="6858000"/>
          </a:xfrm>
          <a:prstGeom prst="rect">
            <a:avLst/>
          </a:prstGeom>
          <a:solidFill>
            <a:srgbClr val="5482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35" y="161428"/>
            <a:ext cx="9665342" cy="657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12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5342" y="635000"/>
            <a:ext cx="2787666" cy="310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rgbClr val="008000"/>
                </a:solidFill>
              </a:rPr>
              <a:t>PROYECTOS POR LÍNEA DE ACCIÓN DE CADA </a:t>
            </a:r>
            <a:r>
              <a:rPr lang="en-US" sz="2800" b="1" dirty="0" smtClean="0">
                <a:solidFill>
                  <a:srgbClr val="008000"/>
                </a:solidFill>
              </a:rPr>
              <a:t>CATEGORÍA</a:t>
            </a:r>
          </a:p>
          <a:p>
            <a:endParaRPr lang="en-US" sz="2800" b="1" dirty="0">
              <a:solidFill>
                <a:srgbClr val="008000"/>
              </a:solidFill>
            </a:endParaRPr>
          </a:p>
          <a:p>
            <a:endParaRPr lang="en-US" sz="2800" b="1" dirty="0" smtClean="0">
              <a:solidFill>
                <a:srgbClr val="008000"/>
              </a:solidFill>
            </a:endParaRPr>
          </a:p>
          <a:p>
            <a:r>
              <a:rPr lang="en-US" sz="2800" b="1" dirty="0" err="1" smtClean="0">
                <a:solidFill>
                  <a:srgbClr val="008000"/>
                </a:solidFill>
              </a:rPr>
              <a:t>www.pides.mx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3008" y="635000"/>
            <a:ext cx="9328992" cy="5929789"/>
          </a:xfrm>
          <a:prstGeom prst="rect">
            <a:avLst/>
          </a:prstGeom>
          <a:solidFill>
            <a:srgbClr val="5482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28" y="878902"/>
            <a:ext cx="8987261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8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832721"/>
              </p:ext>
            </p:extLst>
          </p:nvPr>
        </p:nvGraphicFramePr>
        <p:xfrm>
          <a:off x="1044575" y="907142"/>
          <a:ext cx="10163175" cy="594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1280"/>
                <a:gridCol w="979740"/>
                <a:gridCol w="1679979"/>
                <a:gridCol w="1660026"/>
                <a:gridCol w="2316364"/>
                <a:gridCol w="640097"/>
                <a:gridCol w="1175689"/>
              </a:tblGrid>
              <a:tr h="227874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FECHAS</a:t>
                      </a:r>
                      <a:endParaRPr lang="es-ES_tradnl" sz="18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SEDE</a:t>
                      </a:r>
                      <a:endParaRPr lang="es-ES_tradnl" sz="1800" dirty="0"/>
                    </a:p>
                  </a:txBody>
                  <a:tcPr marL="91442" marR="91442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ENTIDADES PARTICIPANTES</a:t>
                      </a:r>
                      <a:endParaRPr lang="es-ES_tradnl" sz="1800" dirty="0"/>
                    </a:p>
                  </a:txBody>
                  <a:tcPr marL="91442" marR="91442" anchor="ctr"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IES</a:t>
                      </a:r>
                      <a:endParaRPr lang="es-ES_tradnl" sz="18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Personas</a:t>
                      </a:r>
                      <a:endParaRPr lang="es-ES_tradnl" sz="1800" dirty="0"/>
                    </a:p>
                  </a:txBody>
                  <a:tcPr marL="91442" marR="91442" anchor="ctr"/>
                </a:tc>
              </a:tr>
              <a:tr h="213360">
                <a:tc>
                  <a:txBody>
                    <a:bodyPr/>
                    <a:lstStyle/>
                    <a:p>
                      <a:endParaRPr lang="es-ES_tradnl" sz="800"/>
                    </a:p>
                  </a:txBody>
                  <a:tcPr marL="91442" marR="91442"/>
                </a:tc>
                <a:tc gridSpan="2">
                  <a:txBody>
                    <a:bodyPr/>
                    <a:lstStyle/>
                    <a:p>
                      <a:endParaRPr lang="es-ES_tradnl" sz="800"/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_tradnl" sz="800"/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8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s-ES_tradnl" sz="800" dirty="0"/>
                    </a:p>
                  </a:txBody>
                  <a:tcPr marL="91442" marR="91442"/>
                </a:tc>
              </a:tr>
              <a:tr h="236099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11-13 Agosto </a:t>
                      </a:r>
                      <a:endParaRPr lang="es-ES_tradnl" sz="1600" dirty="0"/>
                    </a:p>
                  </a:txBody>
                  <a:tcPr marL="91442" marR="91442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Universidad Mexiquense del Bicentenario – Región Centro 1</a:t>
                      </a:r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112</a:t>
                      </a:r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131</a:t>
                      </a:r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 gridSpan="3">
                  <a:txBody>
                    <a:bodyPr/>
                    <a:lstStyle/>
                    <a:p>
                      <a:r>
                        <a:rPr lang="es-ES_tradn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Distrito Federal y Estado de México</a:t>
                      </a:r>
                      <a:r>
                        <a:rPr lang="es-ES_tradnl" sz="1600" b="0" dirty="0" smtClean="0">
                          <a:effectLst/>
                        </a:rPr>
                        <a:t> </a:t>
                      </a:r>
                      <a:endParaRPr lang="es-ES_tradnl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25-27 Agosto</a:t>
                      </a:r>
                      <a:endParaRPr lang="es-ES_tradnl" sz="1600" dirty="0"/>
                    </a:p>
                  </a:txBody>
                  <a:tcPr marL="91442" marR="91442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Universidad Autónoma del Estado de Hidalgo - Región Centro  2</a:t>
                      </a:r>
                      <a:endParaRPr lang="es-ES_tradnl" sz="1600" dirty="0" smtClean="0"/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108</a:t>
                      </a:r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112</a:t>
                      </a:r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 gridSpan="3">
                  <a:txBody>
                    <a:bodyPr/>
                    <a:lstStyle/>
                    <a:p>
                      <a:r>
                        <a:rPr lang="es-ES_tradn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Hidalgo, Morelos, Puebla y Tlaxcala</a:t>
                      </a:r>
                      <a:r>
                        <a:rPr lang="es-ES_tradnl" sz="1600" b="0" dirty="0" smtClean="0">
                          <a:effectLst/>
                        </a:rPr>
                        <a:t> </a:t>
                      </a:r>
                      <a:endParaRPr lang="es-ES_tradnl" sz="1600" b="0" dirty="0"/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9-11 Octubre</a:t>
                      </a:r>
                      <a:endParaRPr lang="es-ES_tradnl" sz="1600" dirty="0"/>
                    </a:p>
                  </a:txBody>
                  <a:tcPr marL="91442" marR="91442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Universidad Autónoma de Baja California – Región Noroeste</a:t>
                      </a:r>
                      <a:endParaRPr lang="es-ES_tradnl" sz="1600" b="0" dirty="0" smtClean="0"/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85</a:t>
                      </a:r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107</a:t>
                      </a:r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Baja California, Baja California Sur, Chihuahua, Sinaloa y Sonora</a:t>
                      </a:r>
                      <a:r>
                        <a:rPr lang="es-ES_tradnl" sz="1600" b="0" dirty="0" smtClean="0">
                          <a:effectLst/>
                        </a:rPr>
                        <a:t> </a:t>
                      </a:r>
                      <a:endParaRPr lang="es-ES_tradnl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30 </a:t>
                      </a:r>
                      <a:r>
                        <a:rPr lang="es-ES_tradnl" sz="1600" dirty="0" err="1" smtClean="0"/>
                        <a:t>Sep</a:t>
                      </a:r>
                      <a:r>
                        <a:rPr lang="es-ES_tradnl" sz="1600" dirty="0" smtClean="0"/>
                        <a:t>–1</a:t>
                      </a:r>
                      <a:r>
                        <a:rPr lang="es-ES_tradnl" sz="1600" baseline="0" dirty="0" smtClean="0"/>
                        <a:t> </a:t>
                      </a:r>
                      <a:r>
                        <a:rPr lang="es-ES_tradnl" sz="1600" dirty="0" smtClean="0"/>
                        <a:t>Octubre</a:t>
                      </a:r>
                      <a:endParaRPr lang="es-ES_tradnl" sz="1600" dirty="0"/>
                    </a:p>
                  </a:txBody>
                  <a:tcPr marL="91442" marR="91442"/>
                </a:tc>
                <a:tc gridSpan="4">
                  <a:txBody>
                    <a:bodyPr/>
                    <a:lstStyle/>
                    <a:p>
                      <a:r>
                        <a:rPr lang="es-ES_tradnl" sz="1600" dirty="0" smtClean="0"/>
                        <a:t>Universidad Autónoma de San Luis Potosí – Región Noreste</a:t>
                      </a:r>
                      <a:endParaRPr lang="es-ES_tradnl" sz="1600" dirty="0"/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121</a:t>
                      </a:r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145</a:t>
                      </a:r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 gridSpan="3">
                  <a:txBody>
                    <a:bodyPr/>
                    <a:lstStyle/>
                    <a:p>
                      <a:r>
                        <a:rPr lang="es-ES_tradn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Coahuila, Durango, Nuevo León, San Luis Potosí y Tamaulipas.</a:t>
                      </a:r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27-29 Octubre</a:t>
                      </a:r>
                      <a:endParaRPr lang="es-ES_tradnl" sz="1600" dirty="0"/>
                    </a:p>
                  </a:txBody>
                  <a:tcPr marL="91442" marR="91442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Universidad de Guanajuato – Región Occidente 1</a:t>
                      </a:r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92</a:t>
                      </a:r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124</a:t>
                      </a:r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 gridSpan="3">
                  <a:txBody>
                    <a:bodyPr/>
                    <a:lstStyle/>
                    <a:p>
                      <a:r>
                        <a:rPr lang="es-ES_tradn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Aguascalientes, Colima, Guanajuato y Michoacán.</a:t>
                      </a:r>
                      <a:endParaRPr lang="es-ES_tradnl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10-12 Noviembre</a:t>
                      </a:r>
                      <a:endParaRPr lang="es-ES_tradnl" sz="1600" dirty="0"/>
                    </a:p>
                  </a:txBody>
                  <a:tcPr marL="91442" marR="91442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Universidad de Guadalajara – Región Occidente 2</a:t>
                      </a:r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85</a:t>
                      </a:r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105</a:t>
                      </a:r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 gridSpan="3">
                  <a:txBody>
                    <a:bodyPr/>
                    <a:lstStyle/>
                    <a:p>
                      <a:r>
                        <a:rPr lang="es-ES_tradnl" sz="16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Jalisco, Nayarit, Querétaro y Zacatecas</a:t>
                      </a:r>
                      <a:r>
                        <a:rPr lang="es-ES_tradnl" sz="1600" b="0" u="none" dirty="0" smtClean="0">
                          <a:effectLst/>
                        </a:rPr>
                        <a:t> </a:t>
                      </a:r>
                      <a:endParaRPr lang="es-ES_tradnl" sz="1600" b="0" u="none" dirty="0"/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17-19 Noviembre</a:t>
                      </a:r>
                      <a:endParaRPr lang="es-ES_tradnl" sz="1600" dirty="0"/>
                    </a:p>
                  </a:txBody>
                  <a:tcPr marL="91442" marR="91442"/>
                </a:tc>
                <a:tc gridSpan="4">
                  <a:txBody>
                    <a:bodyPr/>
                    <a:lstStyle/>
                    <a:p>
                      <a:r>
                        <a:rPr lang="es-ES_tradnl" sz="1600" dirty="0" smtClean="0"/>
                        <a:t>Universidad de Ciencias y Artes de Chiapas –</a:t>
                      </a:r>
                      <a:r>
                        <a:rPr lang="es-ES_tradnl" sz="1600" baseline="0" dirty="0" smtClean="0"/>
                        <a:t> Región Sur Sureste 1</a:t>
                      </a:r>
                      <a:endParaRPr lang="es-ES_tradnl" sz="1600" dirty="0"/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88</a:t>
                      </a:r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111</a:t>
                      </a:r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 gridSpan="3">
                  <a:txBody>
                    <a:bodyPr/>
                    <a:lstStyle/>
                    <a:p>
                      <a:r>
                        <a:rPr lang="es-ES_tradn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Campeche, Chiapas, Quintana Roo y Guerrero </a:t>
                      </a:r>
                      <a:endParaRPr lang="es-ES_tradnl" sz="1600" b="0" u="none" dirty="0"/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1-3 Diciembre </a:t>
                      </a:r>
                      <a:endParaRPr lang="es-ES_tradnl" sz="1600" dirty="0"/>
                    </a:p>
                  </a:txBody>
                  <a:tcPr marL="91442" marR="91442"/>
                </a:tc>
                <a:tc gridSpan="4">
                  <a:txBody>
                    <a:bodyPr/>
                    <a:lstStyle/>
                    <a:p>
                      <a:r>
                        <a:rPr lang="es-ES_tradnl" sz="1600" dirty="0" smtClean="0"/>
                        <a:t>Universidad Veracruzana</a:t>
                      </a:r>
                      <a:endParaRPr lang="es-ES_tradnl" sz="1600" dirty="0"/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109</a:t>
                      </a:r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139</a:t>
                      </a:r>
                      <a:endParaRPr lang="es-ES_tradnl" sz="1600" dirty="0"/>
                    </a:p>
                  </a:txBody>
                  <a:tcPr marL="91442" marR="91442" anchor="ctr"/>
                </a:tc>
              </a:tr>
              <a:tr h="190137"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s-ES_tradnl" sz="1600" dirty="0"/>
                    </a:p>
                  </a:txBody>
                  <a:tcPr marL="91442" marR="91442"/>
                </a:tc>
                <a:tc gridSpan="3">
                  <a:txBody>
                    <a:bodyPr/>
                    <a:lstStyle/>
                    <a:p>
                      <a:r>
                        <a:rPr lang="es-ES_tradn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Oaxaca, Tabasco, Veracruz y Yucatán</a:t>
                      </a:r>
                      <a:r>
                        <a:rPr lang="es-ES_tradnl" sz="1600" b="0" dirty="0" smtClean="0">
                          <a:effectLst/>
                        </a:rPr>
                        <a:t> </a:t>
                      </a:r>
                      <a:endParaRPr lang="es-ES_tradnl" sz="1600" b="0" u="none" dirty="0"/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/>
                    </a:p>
                  </a:txBody>
                  <a:tcPr marL="91442" marR="91442" anchor="ctr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978400" y="65881"/>
            <a:ext cx="28860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Sesiones 2016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38163" y="617538"/>
            <a:ext cx="11653837" cy="6011862"/>
          </a:xfrm>
        </p:spPr>
        <p:txBody>
          <a:bodyPr rtlCol="0">
            <a:noAutofit/>
          </a:bodyPr>
          <a:lstStyle/>
          <a:p>
            <a:pPr fontAlgn="auto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Sesiones 2016</a:t>
            </a:r>
          </a:p>
          <a:p>
            <a:pPr fontAlgn="auto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s-ES_tradnl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854075" indent="-452438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s-ES_tradnl" dirty="0" smtClean="0">
                <a:latin typeface="+mj-lt"/>
                <a:ea typeface="+mn-ea"/>
                <a:cs typeface="+mn-cs"/>
              </a:rPr>
              <a:t>8 Sesiones,  800 IES participantes, 974 asistentes, 80 grupos de trabajo</a:t>
            </a:r>
          </a:p>
          <a:p>
            <a:pPr marL="857250" indent="-455613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s-ES_tradnl" dirty="0" smtClean="0">
                <a:latin typeface="+mj-lt"/>
                <a:ea typeface="+mn-ea"/>
                <a:cs typeface="+mn-cs"/>
              </a:rPr>
              <a:t>Objetivos: </a:t>
            </a:r>
          </a:p>
          <a:p>
            <a:pPr marL="1771650" lvl="2" indent="-857250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latin typeface="+mj-lt"/>
                <a:ea typeface="+mn-ea"/>
              </a:rPr>
              <a:t>Priorizar 49 objetivos de 2015,  </a:t>
            </a:r>
          </a:p>
          <a:p>
            <a:pPr marL="1771650" lvl="2" indent="-857250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latin typeface="+mj-lt"/>
                <a:ea typeface="+mn-ea"/>
              </a:rPr>
              <a:t>Seleccionar en cuáles participar </a:t>
            </a:r>
          </a:p>
          <a:p>
            <a:pPr marL="1771650" lvl="2" indent="-857250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latin typeface="+mj-lt"/>
                <a:ea typeface="+mn-ea"/>
              </a:rPr>
              <a:t>Desarrollar la descripción, objetivos y metas de los proyectos</a:t>
            </a:r>
          </a:p>
          <a:p>
            <a:pPr marL="1771650" lvl="2" indent="-857250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latin typeface="+mj-lt"/>
                <a:ea typeface="+mn-ea"/>
              </a:rPr>
              <a:t>Identificar indicadores de avance y de logro para las categorías y objetivos de los 49 proyectos de 2015</a:t>
            </a:r>
          </a:p>
          <a:p>
            <a:pPr marL="1771650" lvl="2" indent="-857250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latin typeface="+mj-lt"/>
                <a:ea typeface="+mn-ea"/>
              </a:rPr>
              <a:t>Responder la encuesta TRESMEX  </a:t>
            </a:r>
          </a:p>
          <a:p>
            <a:pPr marL="857250" indent="-455613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s-ES_tradnl" dirty="0" smtClean="0">
                <a:latin typeface="+mj-lt"/>
                <a:ea typeface="+mn-ea"/>
                <a:cs typeface="+mn-cs"/>
              </a:rPr>
              <a:t>Resultados:</a:t>
            </a:r>
          </a:p>
          <a:p>
            <a:pPr marL="1771650" lvl="2" indent="-857250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latin typeface="+mj-lt"/>
                <a:ea typeface="+mn-ea"/>
              </a:rPr>
              <a:t>Prioridades nacionales, regionales y estatales</a:t>
            </a:r>
          </a:p>
          <a:p>
            <a:pPr marL="1771650" lvl="2" indent="-857250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latin typeface="+mj-lt"/>
                <a:ea typeface="+mn-ea"/>
              </a:rPr>
              <a:t>Articulación de 90 proyectos interinstitucionales de colaboración</a:t>
            </a:r>
          </a:p>
          <a:p>
            <a:pPr marL="1771650" lvl="2" indent="-857250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latin typeface="+mj-lt"/>
                <a:ea typeface="+mn-ea"/>
              </a:rPr>
              <a:t>Generación de indicadores de avance y logro</a:t>
            </a:r>
          </a:p>
          <a:p>
            <a:pPr marL="1771650" lvl="2" indent="-857250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latin typeface="+mj-lt"/>
                <a:ea typeface="+mn-ea"/>
              </a:rPr>
              <a:t>Respuesta de la Encuesta TRESMEX </a:t>
            </a:r>
          </a:p>
        </p:txBody>
      </p:sp>
      <p:pic>
        <p:nvPicPr>
          <p:cNvPr id="12290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redondeado 16"/>
          <p:cNvSpPr/>
          <p:nvPr/>
        </p:nvSpPr>
        <p:spPr>
          <a:xfrm>
            <a:off x="469900" y="1168400"/>
            <a:ext cx="7442200" cy="20208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3316" name="CuadroTexto 17"/>
          <p:cNvSpPr txBox="1">
            <a:spLocks noChangeArrowheads="1"/>
          </p:cNvSpPr>
          <p:nvPr/>
        </p:nvSpPr>
        <p:spPr bwMode="auto">
          <a:xfrm>
            <a:off x="469900" y="1149350"/>
            <a:ext cx="752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3600" b="1"/>
              <a:t>49</a:t>
            </a:r>
            <a:r>
              <a:rPr lang="es-ES_tradnl" sz="2800"/>
              <a:t> </a:t>
            </a:r>
            <a:r>
              <a:rPr lang="es-ES_tradnl" sz="2600"/>
              <a:t>Proyectos sugeridos para alcanzar los 7 objetivos</a:t>
            </a:r>
          </a:p>
        </p:txBody>
      </p:sp>
      <p:sp>
        <p:nvSpPr>
          <p:cNvPr id="13317" name="CuadroTexto 18"/>
          <p:cNvSpPr txBox="1">
            <a:spLocks noChangeArrowheads="1"/>
          </p:cNvSpPr>
          <p:nvPr/>
        </p:nvSpPr>
        <p:spPr bwMode="auto">
          <a:xfrm>
            <a:off x="382588" y="1649413"/>
            <a:ext cx="75295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_tradnl" sz="2000"/>
              <a:t>	</a:t>
            </a:r>
            <a:r>
              <a:rPr lang="es-ES_tradnl" sz="2400" b="1">
                <a:solidFill>
                  <a:srgbClr val="FF0000"/>
                </a:solidFill>
              </a:rPr>
              <a:t>13</a:t>
            </a:r>
            <a:r>
              <a:rPr lang="es-ES_tradnl" sz="2000"/>
              <a:t> en Cobertura 		       </a:t>
            </a:r>
            <a:r>
              <a:rPr lang="es-ES_tradnl" sz="2400" b="1">
                <a:solidFill>
                  <a:srgbClr val="FF0000"/>
                </a:solidFill>
              </a:rPr>
              <a:t>4</a:t>
            </a:r>
            <a:r>
              <a:rPr lang="es-ES_tradnl" sz="2000"/>
              <a:t> en Aprendizajes</a:t>
            </a:r>
          </a:p>
          <a:p>
            <a:r>
              <a:rPr lang="es-ES_tradnl" sz="2000"/>
              <a:t>	  </a:t>
            </a:r>
            <a:r>
              <a:rPr lang="es-ES_tradnl" sz="2400" b="1">
                <a:solidFill>
                  <a:srgbClr val="FF0000"/>
                </a:solidFill>
              </a:rPr>
              <a:t>3</a:t>
            </a:r>
            <a:r>
              <a:rPr lang="es-ES_tradnl" sz="2000"/>
              <a:t> en Pertinencia		       </a:t>
            </a:r>
            <a:r>
              <a:rPr lang="es-ES_tradnl" sz="2400" b="1">
                <a:solidFill>
                  <a:srgbClr val="FF0000"/>
                </a:solidFill>
              </a:rPr>
              <a:t>5</a:t>
            </a:r>
            <a:r>
              <a:rPr lang="es-ES_tradnl" sz="2000"/>
              <a:t> en Calidad</a:t>
            </a:r>
          </a:p>
          <a:p>
            <a:r>
              <a:rPr lang="es-ES_tradnl" sz="2000"/>
              <a:t>	</a:t>
            </a:r>
            <a:r>
              <a:rPr lang="es-ES_tradnl" sz="2400" b="1">
                <a:solidFill>
                  <a:srgbClr val="FF0000"/>
                </a:solidFill>
              </a:rPr>
              <a:t>11</a:t>
            </a:r>
            <a:r>
              <a:rPr lang="es-ES_tradnl" sz="2000"/>
              <a:t> en Tecnologías digitales    </a:t>
            </a:r>
            <a:r>
              <a:rPr lang="es-ES_tradnl" sz="2400" b="1">
                <a:solidFill>
                  <a:srgbClr val="FF0000"/>
                </a:solidFill>
              </a:rPr>
              <a:t>11</a:t>
            </a:r>
            <a:r>
              <a:rPr lang="es-ES_tradnl" sz="2000"/>
              <a:t> en Posgrado e investigación</a:t>
            </a:r>
          </a:p>
          <a:p>
            <a:r>
              <a:rPr lang="es-ES_tradnl" sz="2000"/>
              <a:t>		    </a:t>
            </a:r>
            <a:r>
              <a:rPr lang="es-ES_tradnl" sz="2400" b="1">
                <a:solidFill>
                  <a:srgbClr val="FF0000"/>
                </a:solidFill>
              </a:rPr>
              <a:t>2</a:t>
            </a:r>
            <a:r>
              <a:rPr lang="es-ES_tradnl" sz="2000"/>
              <a:t> en Educación continua</a:t>
            </a:r>
          </a:p>
          <a:p>
            <a:pPr algn="just"/>
            <a:endParaRPr lang="es-ES_tradnl" sz="2000"/>
          </a:p>
        </p:txBody>
      </p:sp>
      <p:sp>
        <p:nvSpPr>
          <p:cNvPr id="20" name="Flecha abajo 19"/>
          <p:cNvSpPr/>
          <p:nvPr/>
        </p:nvSpPr>
        <p:spPr>
          <a:xfrm rot="16200000">
            <a:off x="4384675" y="4838821"/>
            <a:ext cx="1119188" cy="6429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1" name="Flecha abajo 20"/>
          <p:cNvSpPr/>
          <p:nvPr/>
        </p:nvSpPr>
        <p:spPr>
          <a:xfrm>
            <a:off x="3019425" y="3189289"/>
            <a:ext cx="1119188" cy="118709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2" name="Flecha abajo 21"/>
          <p:cNvSpPr/>
          <p:nvPr/>
        </p:nvSpPr>
        <p:spPr>
          <a:xfrm>
            <a:off x="915988" y="3086100"/>
            <a:ext cx="1119187" cy="129069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6" name="Rectángulo redondeado 5"/>
          <p:cNvSpPr/>
          <p:nvPr/>
        </p:nvSpPr>
        <p:spPr>
          <a:xfrm>
            <a:off x="2644775" y="4384322"/>
            <a:ext cx="1978025" cy="1477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i="1" dirty="0">
                <a:solidFill>
                  <a:schemeClr val="tx1"/>
                </a:solidFill>
              </a:rPr>
              <a:t>Priorización </a:t>
            </a:r>
            <a:r>
              <a:rPr lang="es-ES_tradnl" dirty="0">
                <a:solidFill>
                  <a:schemeClr val="tx1"/>
                </a:solidFill>
              </a:rPr>
              <a:t>de los proyectos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dirty="0">
                <a:solidFill>
                  <a:schemeClr val="tx1"/>
                </a:solidFill>
              </a:rPr>
              <a:t>Por Región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dirty="0">
                <a:solidFill>
                  <a:schemeClr val="tx1"/>
                </a:solidFill>
              </a:rPr>
              <a:t>Por Institución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5265738" y="4400635"/>
            <a:ext cx="2646362" cy="1473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Integración de grupos de IES a participar en </a:t>
            </a:r>
            <a:r>
              <a:rPr lang="es-ES_tradnl" b="1" i="1" dirty="0">
                <a:solidFill>
                  <a:schemeClr val="tx1"/>
                </a:solidFill>
              </a:rPr>
              <a:t>Proyectos Colaborativos Interinstitucionales Específicos, </a:t>
            </a:r>
            <a:r>
              <a:rPr lang="es-ES_tradnl" b="1" i="1" dirty="0" err="1">
                <a:solidFill>
                  <a:schemeClr val="tx1"/>
                </a:solidFill>
              </a:rPr>
              <a:t>PCIEs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469900" y="4376384"/>
            <a:ext cx="1978025" cy="1476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Generación de </a:t>
            </a:r>
            <a:r>
              <a:rPr lang="es-ES_tradnl" b="1" i="1" dirty="0">
                <a:solidFill>
                  <a:schemeClr val="tx1"/>
                </a:solidFill>
              </a:rPr>
              <a:t>Indicadores de Proceso y Logro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Para cada una de los 7 objetivos </a:t>
            </a:r>
          </a:p>
        </p:txBody>
      </p:sp>
      <p:sp>
        <p:nvSpPr>
          <p:cNvPr id="25" name="Flecha abajo 24"/>
          <p:cNvSpPr/>
          <p:nvPr/>
        </p:nvSpPr>
        <p:spPr>
          <a:xfrm rot="16200000">
            <a:off x="7872413" y="4549895"/>
            <a:ext cx="1117600" cy="12192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" name="Rounded Rectangle 1"/>
          <p:cNvSpPr/>
          <p:nvPr/>
        </p:nvSpPr>
        <p:spPr>
          <a:xfrm>
            <a:off x="469899" y="5983598"/>
            <a:ext cx="11480799" cy="5919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Encuesta</a:t>
            </a:r>
            <a:r>
              <a:rPr lang="en-US" smtClean="0"/>
              <a:t> TRES</a:t>
            </a:r>
            <a:endParaRPr lang="en-US"/>
          </a:p>
        </p:txBody>
      </p:sp>
      <p:sp>
        <p:nvSpPr>
          <p:cNvPr id="16" name="Rectángulo redondeado 25"/>
          <p:cNvSpPr/>
          <p:nvPr/>
        </p:nvSpPr>
        <p:spPr>
          <a:xfrm>
            <a:off x="9040812" y="1149350"/>
            <a:ext cx="2909887" cy="5057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92</a:t>
            </a:r>
            <a:r>
              <a:rPr lang="es-ES_tradnl" b="1" i="1" dirty="0">
                <a:solidFill>
                  <a:schemeClr val="tx1"/>
                </a:solidFill>
              </a:rPr>
              <a:t> Proyectos Colaborativos Interinstitucionales Específicos, </a:t>
            </a:r>
            <a:r>
              <a:rPr lang="es-ES_tradnl" b="1" i="1" dirty="0" err="1">
                <a:solidFill>
                  <a:schemeClr val="tx1"/>
                </a:solidFill>
              </a:rPr>
              <a:t>PCIEs</a:t>
            </a:r>
            <a:endParaRPr lang="es-ES_tradnl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IES Participantes Descripción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Objetivo específico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Metas en 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i="1" dirty="0">
                <a:solidFill>
                  <a:schemeClr val="tx1"/>
                </a:solidFill>
              </a:rPr>
              <a:t>Cobertura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i="1" dirty="0">
                <a:solidFill>
                  <a:schemeClr val="tx1"/>
                </a:solidFill>
              </a:rPr>
              <a:t>Aprendizajes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i="1" dirty="0">
                <a:solidFill>
                  <a:schemeClr val="tx1"/>
                </a:solidFill>
              </a:rPr>
              <a:t>Pertinencia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i="1" dirty="0">
                <a:solidFill>
                  <a:schemeClr val="tx1"/>
                </a:solidFill>
              </a:rPr>
              <a:t>Calidad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i="1" dirty="0" err="1">
                <a:solidFill>
                  <a:schemeClr val="tx1"/>
                </a:solidFill>
              </a:rPr>
              <a:t>TICs</a:t>
            </a:r>
            <a:endParaRPr lang="es-ES_tradnl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i="1" dirty="0" smtClean="0">
                <a:solidFill>
                  <a:schemeClr val="tx1"/>
                </a:solidFill>
              </a:rPr>
              <a:t>Posgrado </a:t>
            </a:r>
            <a:r>
              <a:rPr lang="es-ES_tradnl" b="1" i="1" dirty="0">
                <a:solidFill>
                  <a:schemeClr val="tx1"/>
                </a:solidFill>
              </a:rPr>
              <a:t>e </a:t>
            </a:r>
            <a:r>
              <a:rPr lang="es-ES_tradnl" b="1" i="1" dirty="0" smtClean="0">
                <a:solidFill>
                  <a:schemeClr val="tx1"/>
                </a:solidFill>
              </a:rPr>
              <a:t>Investigación</a:t>
            </a:r>
            <a:endParaRPr lang="es-ES_tradnl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i="1" dirty="0" smtClean="0">
                <a:solidFill>
                  <a:schemeClr val="tx1"/>
                </a:solidFill>
              </a:rPr>
              <a:t>Educación continua</a:t>
            </a:r>
            <a:endParaRPr lang="es-ES_trad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90" y="419186"/>
            <a:ext cx="7208762" cy="643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513673" y="320373"/>
            <a:ext cx="1067041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sz="3200" dirty="0">
                <a:solidFill>
                  <a:srgbClr val="008000"/>
                </a:solidFill>
                <a:latin typeface="Calibri Light" charset="0"/>
              </a:rPr>
              <a:t>Distribución de Indicadores por categoría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044575" y="1747838"/>
            <a:ext cx="10240963" cy="51101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b="1" dirty="0" smtClean="0">
                <a:ea typeface="+mn-ea"/>
                <a:cs typeface="+mn-cs"/>
              </a:rPr>
              <a:t>Subsecretaría de Educación Superior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b="1" dirty="0" smtClean="0">
                <a:ea typeface="+mn-ea"/>
                <a:cs typeface="+mn-cs"/>
              </a:rPr>
              <a:t>Autoridades de Educación Superior de los Estados de la República</a:t>
            </a:r>
            <a:r>
              <a:rPr lang="es-ES_tradnl" b="1" baseline="30000" dirty="0" smtClean="0">
                <a:ea typeface="+mn-ea"/>
                <a:cs typeface="+mn-cs"/>
              </a:rPr>
              <a:t>1</a:t>
            </a:r>
            <a:endParaRPr lang="es-ES_tradnl" b="1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Dirección General de Educación Superior Universitaria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Tecnológico Nacional de México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Coordinación de Universidades Tecnológicas y Politécnicas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Dirección General de Educación Superior para los Profesionales de la Educación</a:t>
            </a:r>
            <a:endParaRPr lang="es-ES_tradnl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Universidad Pedagógica Nacional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Coordinación General de Educación Intercultural y Bilingüe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Universidades e Instituciones Particulares de Educación Superior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s-ES_tradnl" baseline="30000" dirty="0" smtClean="0">
              <a:ea typeface="+mn-ea"/>
              <a:cs typeface="+mn-cs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baseline="30000" dirty="0" smtClean="0">
                <a:ea typeface="+mn-ea"/>
                <a:cs typeface="+mn-cs"/>
              </a:rPr>
              <a:t>1 </a:t>
            </a:r>
            <a:r>
              <a:rPr lang="es-ES_tradnl" sz="1600" dirty="0" smtClean="0">
                <a:ea typeface="+mn-ea"/>
                <a:cs typeface="+mn-cs"/>
              </a:rPr>
              <a:t>Las universidades federales y la Secretaría de Educación de la Ciudad de México no participan</a:t>
            </a:r>
            <a:endParaRPr lang="es-ES_tradnl" sz="1600" dirty="0">
              <a:ea typeface="+mn-ea"/>
              <a:cs typeface="+mn-cs"/>
            </a:endParaRPr>
          </a:p>
        </p:txBody>
      </p:sp>
      <p:pic>
        <p:nvPicPr>
          <p:cNvPr id="4098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44575" y="960438"/>
            <a:ext cx="105298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Programa Integral para el Desarrollo de la Educación Superior, PIDES</a:t>
            </a:r>
            <a:endParaRPr lang="es-ES_tradnl" sz="2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166989"/>
              </p:ext>
            </p:extLst>
          </p:nvPr>
        </p:nvGraphicFramePr>
        <p:xfrm>
          <a:off x="764505" y="1689071"/>
          <a:ext cx="10043195" cy="459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2366963" y="373857"/>
            <a:ext cx="7018337" cy="105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sz="3200" dirty="0" smtClean="0">
                <a:solidFill>
                  <a:srgbClr val="008000"/>
                </a:solidFill>
                <a:latin typeface="Calibri Light" charset="0"/>
              </a:rPr>
              <a:t>Prioridades por categoría</a:t>
            </a:r>
          </a:p>
          <a:p>
            <a:pPr algn="ctr">
              <a:lnSpc>
                <a:spcPct val="90000"/>
              </a:lnSpc>
            </a:pPr>
            <a:r>
              <a:rPr lang="es-ES" sz="3200" dirty="0" smtClean="0">
                <a:solidFill>
                  <a:srgbClr val="008000"/>
                </a:solidFill>
                <a:latin typeface="Calibri Light" charset="0"/>
              </a:rPr>
              <a:t>según la votación de 1,000 asistentes </a:t>
            </a:r>
            <a:endParaRPr lang="es-ES" sz="3200" dirty="0">
              <a:solidFill>
                <a:srgbClr val="008000"/>
              </a:solidFill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125942"/>
              </p:ext>
            </p:extLst>
          </p:nvPr>
        </p:nvGraphicFramePr>
        <p:xfrm>
          <a:off x="508000" y="1430163"/>
          <a:ext cx="11303000" cy="499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2366963" y="373857"/>
            <a:ext cx="7018337" cy="105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" sz="3200" dirty="0" smtClean="0">
                <a:solidFill>
                  <a:srgbClr val="008000"/>
                </a:solidFill>
                <a:latin typeface="Calibri Light" charset="0"/>
              </a:rPr>
              <a:t>Prioridades por proyecto y categoría</a:t>
            </a:r>
          </a:p>
          <a:p>
            <a:pPr>
              <a:lnSpc>
                <a:spcPct val="90000"/>
              </a:lnSpc>
            </a:pPr>
            <a:r>
              <a:rPr lang="es-ES" sz="3200" dirty="0" smtClean="0">
                <a:solidFill>
                  <a:srgbClr val="008000"/>
                </a:solidFill>
                <a:latin typeface="Calibri Light" charset="0"/>
              </a:rPr>
              <a:t>según la votación de 1,000 asistentes </a:t>
            </a:r>
            <a:endParaRPr lang="es-ES" sz="3200" dirty="0">
              <a:solidFill>
                <a:srgbClr val="008000"/>
              </a:solidFill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7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609600" y="628778"/>
            <a:ext cx="11525249" cy="88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s-ES" sz="3600" dirty="0" smtClean="0">
                <a:solidFill>
                  <a:srgbClr val="548235"/>
                </a:solidFill>
                <a:ea typeface="+mj-ea"/>
                <a:cs typeface="+mj-cs"/>
              </a:rPr>
              <a:t>Proyectos interinstitucionales de colaboración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s-ES" sz="3600" dirty="0" smtClean="0">
                <a:solidFill>
                  <a:srgbClr val="548235"/>
                </a:solidFill>
                <a:ea typeface="+mj-ea"/>
                <a:cs typeface="+mj-cs"/>
              </a:rPr>
              <a:t>por categoría PIDES</a:t>
            </a:r>
            <a:endParaRPr lang="es-ES" sz="3600" dirty="0">
              <a:solidFill>
                <a:srgbClr val="548235"/>
              </a:solidFill>
              <a:ea typeface="+mj-ea"/>
              <a:cs typeface="+mj-cs"/>
            </a:endParaRP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65055"/>
              </p:ext>
            </p:extLst>
          </p:nvPr>
        </p:nvGraphicFramePr>
        <p:xfrm>
          <a:off x="695915" y="1797464"/>
          <a:ext cx="10972800" cy="47672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57600"/>
                <a:gridCol w="3657600"/>
                <a:gridCol w="3657600"/>
              </a:tblGrid>
              <a:tr h="573916"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Núm.</a:t>
                      </a:r>
                      <a:r>
                        <a:rPr lang="es-ES" sz="2100" baseline="0" dirty="0" smtClean="0"/>
                        <a:t> de proyectos</a:t>
                      </a:r>
                      <a:endParaRPr lang="es-ES" sz="2100" dirty="0"/>
                    </a:p>
                  </a:txBody>
                  <a:tcPr marL="121920" marR="121920" marT="54867" marB="54867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Categoría</a:t>
                      </a:r>
                      <a:endParaRPr lang="es-ES" sz="2100" dirty="0"/>
                    </a:p>
                  </a:txBody>
                  <a:tcPr marL="121920" marR="121920" marT="54867" marB="54867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Proyectos PIDES</a:t>
                      </a:r>
                      <a:endParaRPr lang="es-ES" sz="2100" dirty="0"/>
                    </a:p>
                  </a:txBody>
                  <a:tcPr marL="121920" marR="121920" marT="54867" marB="54867" anchor="ctr">
                    <a:solidFill>
                      <a:schemeClr val="accent6"/>
                    </a:solidFill>
                  </a:tcPr>
                </a:tc>
              </a:tr>
              <a:tr h="573916"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35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100" dirty="0" smtClean="0"/>
                        <a:t>Cobertura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1 - 13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3916"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18</a:t>
                      </a:r>
                      <a:endParaRPr lang="es-ES" sz="2100" dirty="0"/>
                    </a:p>
                  </a:txBody>
                  <a:tcPr marL="121920" marR="121920" marT="54867" marB="54867"/>
                </a:tc>
                <a:tc>
                  <a:txBody>
                    <a:bodyPr/>
                    <a:lstStyle/>
                    <a:p>
                      <a:r>
                        <a:rPr lang="es-ES" sz="2100" dirty="0" smtClean="0"/>
                        <a:t>Aprendizajes</a:t>
                      </a:r>
                      <a:endParaRPr lang="es-ES" sz="2100" dirty="0"/>
                    </a:p>
                  </a:txBody>
                  <a:tcPr marL="121920" marR="121920" marT="54867" marB="548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14 - 17</a:t>
                      </a:r>
                      <a:endParaRPr lang="es-ES" sz="2100" dirty="0"/>
                    </a:p>
                  </a:txBody>
                  <a:tcPr marL="121920" marR="121920" marT="54867" marB="54867"/>
                </a:tc>
              </a:tr>
              <a:tr h="573916"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10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100" dirty="0" smtClean="0"/>
                        <a:t>Pertinencia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18 - 20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rgbClr val="E2F0D9"/>
                    </a:solidFill>
                  </a:tcPr>
                </a:tc>
              </a:tr>
              <a:tr h="573916"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11</a:t>
                      </a:r>
                      <a:endParaRPr lang="es-ES" sz="2100" dirty="0"/>
                    </a:p>
                  </a:txBody>
                  <a:tcPr marL="121920" marR="121920" marT="54867" marB="54867"/>
                </a:tc>
                <a:tc>
                  <a:txBody>
                    <a:bodyPr/>
                    <a:lstStyle/>
                    <a:p>
                      <a:r>
                        <a:rPr lang="es-ES" sz="2100" dirty="0" smtClean="0"/>
                        <a:t>Calidad</a:t>
                      </a:r>
                      <a:endParaRPr lang="es-ES" sz="2100" dirty="0"/>
                    </a:p>
                  </a:txBody>
                  <a:tcPr marL="121920" marR="121920" marT="54867" marB="548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21 - 25</a:t>
                      </a:r>
                      <a:endParaRPr lang="es-ES" sz="2100" dirty="0"/>
                    </a:p>
                  </a:txBody>
                  <a:tcPr marL="121920" marR="121920" marT="54867" marB="54867"/>
                </a:tc>
              </a:tr>
              <a:tr h="573916"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2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100" dirty="0" smtClean="0"/>
                        <a:t>Tecnología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26 - 36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rgbClr val="E2F0D9"/>
                    </a:solidFill>
                  </a:tcPr>
                </a:tc>
              </a:tr>
              <a:tr h="749853"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14</a:t>
                      </a:r>
                      <a:endParaRPr lang="es-ES" sz="2100" dirty="0"/>
                    </a:p>
                  </a:txBody>
                  <a:tcPr marL="121920" marR="121920" marT="54867" marB="54867"/>
                </a:tc>
                <a:tc>
                  <a:txBody>
                    <a:bodyPr/>
                    <a:lstStyle/>
                    <a:p>
                      <a:r>
                        <a:rPr lang="es-ES" sz="2100" dirty="0" smtClean="0"/>
                        <a:t>Posgrado e investigación</a:t>
                      </a:r>
                      <a:endParaRPr lang="es-ES" sz="2100" dirty="0"/>
                    </a:p>
                  </a:txBody>
                  <a:tcPr marL="121920" marR="121920" marT="54867" marB="548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37 - 47</a:t>
                      </a:r>
                      <a:endParaRPr lang="es-ES" sz="2100" dirty="0"/>
                    </a:p>
                  </a:txBody>
                  <a:tcPr marL="121920" marR="121920" marT="54867" marB="54867"/>
                </a:tc>
              </a:tr>
              <a:tr h="573916"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5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100" dirty="0" smtClean="0"/>
                        <a:t>Educación continua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dirty="0" smtClean="0"/>
                        <a:t>48 - 49</a:t>
                      </a:r>
                      <a:endParaRPr lang="es-ES" sz="2100" dirty="0"/>
                    </a:p>
                  </a:txBody>
                  <a:tcPr marL="121920" marR="121920" marT="54867" marB="54867"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03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1544"/>
              </p:ext>
            </p:extLst>
          </p:nvPr>
        </p:nvGraphicFramePr>
        <p:xfrm>
          <a:off x="1562905" y="2251075"/>
          <a:ext cx="8294687" cy="3357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6785"/>
                <a:gridCol w="1751943"/>
                <a:gridCol w="1761438"/>
                <a:gridCol w="2044101"/>
                <a:gridCol w="1850420"/>
              </a:tblGrid>
              <a:tr h="370872"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/>
                        <a:t>RESPONDENTES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Directivos </a:t>
                      </a:r>
                      <a:endParaRPr lang="es-ES_tradnl" sz="1800" dirty="0"/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Profesores</a:t>
                      </a:r>
                      <a:endParaRPr lang="es-ES_tradnl" sz="1800" dirty="0"/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Estudiantes</a:t>
                      </a:r>
                      <a:endParaRPr lang="es-ES_tradnl" sz="1800" dirty="0"/>
                    </a:p>
                  </a:txBody>
                  <a:tcPr marL="91446" marR="91446" marT="45724" marB="45724" anchor="ctr"/>
                </a:tc>
              </a:tr>
              <a:tr h="370872">
                <a:tc>
                  <a:txBody>
                    <a:bodyPr/>
                    <a:lstStyle/>
                    <a:p>
                      <a:r>
                        <a:rPr lang="es-ES_tradnl" sz="1800" dirty="0" smtClean="0"/>
                        <a:t>TEMAS 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Cobertura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Aprendizajes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Pertinencia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Calidad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</a:tr>
              <a:tr h="390200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Tecnologías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Posgrado e Investigación 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Educación Continua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</a:tr>
            </a:tbl>
          </a:graphicData>
        </a:graphic>
      </p:graphicFrame>
      <p:pic>
        <p:nvPicPr>
          <p:cNvPr id="15425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92" y="3373438"/>
            <a:ext cx="1854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6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05" y="4119563"/>
            <a:ext cx="1854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7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55" y="4864100"/>
            <a:ext cx="1854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8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92" y="2628900"/>
            <a:ext cx="1854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9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05" y="2636838"/>
            <a:ext cx="25352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0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30" y="3376613"/>
            <a:ext cx="24955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1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30" y="4127500"/>
            <a:ext cx="24955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2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17" y="4878388"/>
            <a:ext cx="25066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ector recto de flecha 21"/>
          <p:cNvCxnSpPr/>
          <p:nvPr/>
        </p:nvCxnSpPr>
        <p:spPr>
          <a:xfrm flipV="1">
            <a:off x="4639480" y="3070225"/>
            <a:ext cx="1571625" cy="107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639480" y="3178175"/>
            <a:ext cx="157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4629955" y="3178175"/>
            <a:ext cx="1570037" cy="107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36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005" y="3738563"/>
            <a:ext cx="1731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7" name="Imagen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92" y="4478338"/>
            <a:ext cx="1717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8" name="Imagen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30" y="2982913"/>
            <a:ext cx="231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9" name="Imagen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30" y="3738563"/>
            <a:ext cx="231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0" name="Imagen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30" y="4489450"/>
            <a:ext cx="231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1548617" y="2236788"/>
            <a:ext cx="1143000" cy="1111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1542267" y="2228850"/>
            <a:ext cx="8312150" cy="31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1562905" y="2232025"/>
            <a:ext cx="17462" cy="336391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9854417" y="2233613"/>
            <a:ext cx="3175" cy="33623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1580367" y="5595938"/>
            <a:ext cx="8274050" cy="15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46" name="Imagen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17" y="5208588"/>
            <a:ext cx="1717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7" name="Imagen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05" y="5203825"/>
            <a:ext cx="2320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CuadroTexto 68"/>
          <p:cNvSpPr txBox="1"/>
          <p:nvPr/>
        </p:nvSpPr>
        <p:spPr>
          <a:xfrm>
            <a:off x="2276475" y="312738"/>
            <a:ext cx="71580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ENCUESTA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+mn-lt"/>
                <a:ea typeface="+mn-ea"/>
                <a:cs typeface="+mn-cs"/>
              </a:rPr>
              <a:t>T</a:t>
            </a:r>
            <a:r>
              <a:rPr lang="es-ES_tradnl" sz="2000" dirty="0">
                <a:latin typeface="+mn-lt"/>
                <a:ea typeface="+mn-ea"/>
                <a:cs typeface="+mn-cs"/>
              </a:rPr>
              <a:t>ransformaciones y </a:t>
            </a:r>
            <a:r>
              <a:rPr lang="es-ES_tradnl" sz="2000" b="1" dirty="0">
                <a:latin typeface="+mn-lt"/>
                <a:ea typeface="+mn-ea"/>
                <a:cs typeface="+mn-cs"/>
              </a:rPr>
              <a:t>R</a:t>
            </a:r>
            <a:r>
              <a:rPr lang="es-ES_tradnl" sz="2000" dirty="0">
                <a:latin typeface="+mn-lt"/>
                <a:ea typeface="+mn-ea"/>
                <a:cs typeface="+mn-cs"/>
              </a:rPr>
              <a:t>eformas en la </a:t>
            </a:r>
            <a:r>
              <a:rPr lang="es-ES_tradnl" sz="2000" b="1" dirty="0">
                <a:latin typeface="+mn-lt"/>
                <a:ea typeface="+mn-ea"/>
                <a:cs typeface="+mn-cs"/>
              </a:rPr>
              <a:t>E</a:t>
            </a:r>
            <a:r>
              <a:rPr lang="es-ES_tradnl" sz="2000" dirty="0">
                <a:latin typeface="+mn-lt"/>
                <a:ea typeface="+mn-ea"/>
                <a:cs typeface="+mn-cs"/>
              </a:rPr>
              <a:t>ducación </a:t>
            </a:r>
            <a:r>
              <a:rPr lang="es-ES_tradnl" sz="2000" b="1" dirty="0">
                <a:latin typeface="+mn-lt"/>
                <a:ea typeface="+mn-ea"/>
                <a:cs typeface="+mn-cs"/>
              </a:rPr>
              <a:t>S</a:t>
            </a:r>
            <a:r>
              <a:rPr lang="es-ES_tradnl" sz="2000" dirty="0">
                <a:latin typeface="+mn-lt"/>
                <a:ea typeface="+mn-ea"/>
                <a:cs typeface="+mn-cs"/>
              </a:rPr>
              <a:t>uperior de </a:t>
            </a:r>
            <a:r>
              <a:rPr lang="es-ES_tradnl" sz="2000" b="1" dirty="0">
                <a:latin typeface="+mn-lt"/>
                <a:ea typeface="+mn-ea"/>
                <a:cs typeface="+mn-cs"/>
              </a:rPr>
              <a:t>M</a:t>
            </a:r>
            <a:r>
              <a:rPr lang="es-ES_tradnl" sz="2000" dirty="0">
                <a:latin typeface="+mn-lt"/>
                <a:ea typeface="+mn-ea"/>
                <a:cs typeface="+mn-cs"/>
              </a:rPr>
              <a:t>éxico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TRESMEX</a:t>
            </a:r>
          </a:p>
        </p:txBody>
      </p:sp>
    </p:spTree>
    <p:extLst>
      <p:ext uri="{BB962C8B-B14F-4D97-AF65-F5344CB8AC3E}">
        <p14:creationId xmlns:p14="http://schemas.microsoft.com/office/powerpoint/2010/main" val="3481548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47183" y="358690"/>
            <a:ext cx="7772400" cy="4270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Ejemplos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de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preguntas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de TRESMEX en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Cobertura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015234"/>
              </p:ext>
            </p:extLst>
          </p:nvPr>
        </p:nvGraphicFramePr>
        <p:xfrm>
          <a:off x="811429" y="990424"/>
          <a:ext cx="10207528" cy="590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1632"/>
                <a:gridCol w="505673"/>
                <a:gridCol w="2855941"/>
                <a:gridCol w="554409"/>
                <a:gridCol w="3139873"/>
              </a:tblGrid>
              <a:tr h="2742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DIRIGENTES</a:t>
                      </a:r>
                      <a:endParaRPr lang="en-US" sz="1200" b="1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PROFESORES</a:t>
                      </a:r>
                      <a:endParaRPr lang="en-US" sz="1200" b="1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ESTUDIANTES</a:t>
                      </a:r>
                      <a:endParaRPr lang="en-US" sz="1200" b="1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6"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Porcentaje asignaturas que pueden cursarse en otra IES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 sz="9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En su institución ¿reconocen asignaturas</a:t>
                      </a:r>
                      <a:r>
                        <a:rPr lang="es-ES_tradnl" sz="1000" b="1" baseline="0" noProof="0" dirty="0" smtClean="0"/>
                        <a:t> cursadas en otra IES?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 sz="9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¿Has cursado alguna de tus materias en otras IES?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3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noProof="0" dirty="0" smtClean="0"/>
                        <a:t>¿Has cursado materias de otros planes diferentes al tuyo?</a:t>
                      </a:r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6"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Porcentaje programas que se ofrecen en forma</a:t>
                      </a:r>
                      <a:r>
                        <a:rPr lang="es-ES_tradnl" sz="1000" b="1" baseline="0" noProof="0" dirty="0" smtClean="0"/>
                        <a:t> </a:t>
                      </a:r>
                      <a:r>
                        <a:rPr lang="es-ES_tradnl" sz="1000" b="1" noProof="0" dirty="0" smtClean="0"/>
                        <a:t>no escolarizada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 sz="9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Frecuencia con</a:t>
                      </a:r>
                      <a:r>
                        <a:rPr lang="es-ES_tradnl" sz="1000" b="1" baseline="0" noProof="0" dirty="0" smtClean="0"/>
                        <a:t> que imparte programas Presencial, </a:t>
                      </a:r>
                      <a:r>
                        <a:rPr lang="es-ES_tradnl" sz="1000" b="1" baseline="0" noProof="0" dirty="0" err="1" smtClean="0"/>
                        <a:t>Semipresencial</a:t>
                      </a:r>
                      <a:r>
                        <a:rPr lang="es-ES_tradnl" sz="1000" b="1" baseline="0" noProof="0" dirty="0" smtClean="0"/>
                        <a:t>, Virtual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 sz="9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050" b="1" noProof="0" dirty="0" smtClean="0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¿Has pensado interrumpir tus estudios?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104422"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En su institución ¿llevan acabo estudios de deserción?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Opinión de importancia como causa de deserción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Insatisfacción por progreso académico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Razones financieras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Buscar</a:t>
                      </a:r>
                      <a:r>
                        <a:rPr lang="es-ES_tradnl" sz="1000" b="1" baseline="0" noProof="0" dirty="0" smtClean="0"/>
                        <a:t> mejor educación en otra parte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Razones personales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Mal ambiente institucional (discriminación, maltrato, </a:t>
                      </a:r>
                      <a:r>
                        <a:rPr lang="is-IS" sz="1000" b="1" noProof="0" dirty="0" smtClean="0"/>
                        <a:t>…)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sz="1050" b="1" noProof="0" dirty="0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06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Si sí,</a:t>
                      </a:r>
                      <a:r>
                        <a:rPr lang="es-ES_tradnl" sz="1000" b="1" baseline="0" noProof="0" dirty="0" smtClean="0"/>
                        <a:t> ¿por qué?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Insatisfacción con mi desempeño y/o progreso</a:t>
                      </a:r>
                      <a:endParaRPr lang="es-ES_tradnl" sz="1000" b="1" noProof="0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1" noProof="0" dirty="0" smtClean="0"/>
                        <a:t>Razones financieras</a:t>
                      </a:r>
                      <a:r>
                        <a:rPr lang="es-ES_tradnl" sz="1000" noProof="0" dirty="0" smtClean="0"/>
                        <a:t> </a:t>
                      </a:r>
                      <a:endParaRPr lang="es-ES_tradnl" sz="1000" noProof="0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1" noProof="0" dirty="0" smtClean="0"/>
                        <a:t>Buscar</a:t>
                      </a:r>
                      <a:r>
                        <a:rPr lang="es-ES_tradnl" sz="1000" b="1" baseline="0" noProof="0" dirty="0" smtClean="0"/>
                        <a:t> mejor educación en otra parte</a:t>
                      </a:r>
                      <a:endParaRPr lang="es-ES_tradnl" sz="1000" b="1" noProof="0" dirty="0" smtClean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1" noProof="0" dirty="0" smtClean="0"/>
                        <a:t>Razones personales (familiares, de salud, </a:t>
                      </a:r>
                      <a:r>
                        <a:rPr lang="is-IS" sz="1000" b="1" noProof="0" dirty="0" smtClean="0"/>
                        <a:t>…)</a:t>
                      </a:r>
                      <a:endParaRPr lang="es-ES_tradnl" sz="1000" noProof="0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1" noProof="0" dirty="0" smtClean="0"/>
                        <a:t>Mal ambiente institucional (discriminación, maltrato, </a:t>
                      </a:r>
                      <a:r>
                        <a:rPr lang="is-IS" sz="1000" b="1" noProof="0" dirty="0" smtClean="0"/>
                        <a:t>…)</a:t>
                      </a:r>
                      <a:endParaRPr lang="es-ES_tradnl" sz="1000" b="1" noProof="0" dirty="0" smtClean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959897"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Acciones</a:t>
                      </a:r>
                      <a:r>
                        <a:rPr lang="es-ES_tradnl" sz="1000" b="1" baseline="0" noProof="0" dirty="0" smtClean="0"/>
                        <a:t> llevan a cabo en su institución contra deserción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Tutoría con personal adicional a profesores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Grupos de estudio estudiantes en riesgo académico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Tutoría académica o trabajo profesor-estudiante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Talleres de estudio voluntarios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sz="1050" b="1" noProof="0" dirty="0" smtClean="0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En su institución ¿ofrecen programas de prevención de adicciones y cuidado de la salud?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000" b="1" baseline="0" noProof="0" dirty="0" smtClean="0"/>
                        <a:t>Tutoría o apoyo personalizado recibido de algún profesor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597"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Programas para mejorar desempeño de ingresantes EMS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Veces que</a:t>
                      </a:r>
                      <a:r>
                        <a:rPr lang="es-ES_tradnl" sz="1000" b="1" baseline="0" noProof="0" dirty="0" smtClean="0"/>
                        <a:t> algún profesor te ha contactado para informarte o preguntarte sobre tu desempeño académico  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203201">
                <a:tc vMerge="1">
                  <a:txBody>
                    <a:bodyPr/>
                    <a:lstStyle/>
                    <a:p>
                      <a:endParaRPr lang="es-ES_tradnl" sz="1050" b="1" noProof="0" dirty="0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¿Utiliza resultados de pruebas de ingreso para recomendar cursos remediales o ajustar sus cursos?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sz="1050" b="1" noProof="0" dirty="0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592">
                <a:tc rowSpan="4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Convenios para compartir infraestructura con</a:t>
                      </a:r>
                      <a:r>
                        <a:rPr lang="es-ES_tradnl" sz="1000" b="1" baseline="0" noProof="0" dirty="0" smtClean="0"/>
                        <a:t> otras IES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Aulas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Laboratorios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Talleres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Equipos especializados 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Otro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sz="1050" b="1" noProof="0" dirty="0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sz="1050" b="1" noProof="0" dirty="0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En tu institución ¿ofrecen programas de prevención de adicciones y cuidado de la salud</a:t>
                      </a:r>
                      <a:endParaRPr lang="es-ES_tradnl" sz="1000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noProof="0" dirty="0" smtClean="0"/>
                        <a:t>¿Ha impartido algún curso remedial o participado en su diseño?</a:t>
                      </a:r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sz="1050" noProof="0" dirty="0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73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¿Después del examen de ingreso, tomaste algún curso de nivelación?  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9904">
                <a:tc rowSpan="4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Porcentaje programas</a:t>
                      </a:r>
                      <a:r>
                        <a:rPr lang="es-ES_tradnl" sz="1000" b="1" baseline="0" noProof="0" dirty="0" smtClean="0"/>
                        <a:t> que cuentan con: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Espacios formación integral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Orientación a resolver problemas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Educación dual o en alternancia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Emprendimiento, innovación e investigación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Responsabilidad</a:t>
                      </a:r>
                      <a:r>
                        <a:rPr lang="es-ES_tradnl" sz="1000" b="1" baseline="0" noProof="0" dirty="0" smtClean="0"/>
                        <a:t> social, sustentabilidad</a:t>
                      </a:r>
                      <a:endParaRPr lang="es-ES_tradnl" sz="1000" b="1" noProof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1000" b="1" noProof="0" dirty="0" smtClean="0"/>
                        <a:t>Desarrollo</a:t>
                      </a:r>
                      <a:r>
                        <a:rPr lang="es-ES_tradnl" sz="1000" b="1" baseline="0" noProof="0" dirty="0" smtClean="0"/>
                        <a:t> segunda lengua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noProof="0" dirty="0" smtClean="0"/>
                        <a:t>¿Cuenta su</a:t>
                      </a:r>
                      <a:r>
                        <a:rPr lang="es-ES_tradnl" sz="1000" b="1" baseline="0" noProof="0" dirty="0" smtClean="0"/>
                        <a:t> institución con programas dirigidos a la EMS para mejorar el desempeño de sus estudiantes? </a:t>
                      </a:r>
                      <a:endParaRPr lang="es-ES_tradnl" sz="1000" b="1" noProof="0" dirty="0" smtClean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sz="1050" b="1" noProof="0" dirty="0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La formación recibida en la preparatoria/bachillerato, ¿te sirvió para el examen de ingreso?  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_tradnl" sz="1050" b="1" noProof="0" dirty="0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907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000" b="1" noProof="0" dirty="0" smtClean="0"/>
                        <a:t>Uso de instalaciones de </a:t>
                      </a:r>
                      <a:r>
                        <a:rPr lang="es-ES_tradnl" sz="1000" b="1" noProof="0" dirty="0" err="1" smtClean="0"/>
                        <a:t>otraS</a:t>
                      </a:r>
                      <a:r>
                        <a:rPr lang="es-ES_tradnl" sz="1000" b="1" noProof="0" dirty="0" smtClean="0"/>
                        <a:t> IES u organización para tus cursos</a:t>
                      </a:r>
                      <a:endParaRPr lang="es-ES_tradnl" sz="1000" b="1" noProof="0" dirty="0"/>
                    </a:p>
                  </a:txBody>
                  <a:tcPr marL="91428" marR="91428" marT="45709" marB="45709">
                    <a:lnL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870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30956"/>
              </p:ext>
            </p:extLst>
          </p:nvPr>
        </p:nvGraphicFramePr>
        <p:xfrm>
          <a:off x="1101577" y="2035771"/>
          <a:ext cx="10265835" cy="413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3143"/>
                <a:gridCol w="1225673"/>
                <a:gridCol w="1225673"/>
                <a:gridCol w="1225673"/>
                <a:gridCol w="1225673"/>
              </a:tblGrid>
              <a:tr h="914498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¿EN CUÁNTAS DE TUS MATERIAS/ASIGNATURAS HAS UTILIZADO LAS SIGUIENTES TECNOLOGÍAS? </a:t>
                      </a:r>
                      <a:endParaRPr lang="es-ES_tradnl" sz="20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TODAS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EN LA MAYORÍA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POCAS 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EN NINGUNA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>
                    <a:solidFill>
                      <a:schemeClr val="accent6"/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rgbClr val="FF0000"/>
                          </a:solidFill>
                        </a:rPr>
                        <a:t>(39,604 respuestas)</a:t>
                      </a:r>
                      <a:endParaRPr lang="es-ES_tradn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/>
                </a:tc>
              </a:tr>
              <a:tr h="370849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LIBROS</a:t>
                      </a:r>
                      <a:r>
                        <a:rPr lang="es-ES_tradnl" sz="1600" b="1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ELECTRÓNICOS</a:t>
                      </a:r>
                      <a:endParaRPr lang="es-ES_tradnl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25.7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34.2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26.6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13.6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</a:tr>
              <a:tr h="370849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E-PORTAFOLIOS</a:t>
                      </a:r>
                      <a:endParaRPr lang="es-ES_tradnl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18.7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27.9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32.7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20.7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</a:tr>
              <a:tr h="370849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BLOGS</a:t>
                      </a:r>
                      <a:endParaRPr lang="es-ES_tradnl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11.3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23.3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42.6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22.7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</a:tr>
              <a:tr h="487732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SOFTWARE DE EDICIÓN COLABORATIVA </a:t>
                      </a:r>
                      <a:r>
                        <a:rPr lang="es-E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(WIKIS, GOOGLE</a:t>
                      </a:r>
                      <a:r>
                        <a:rPr lang="es-ES" sz="16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DOCS, ETC.)</a:t>
                      </a:r>
                      <a:endParaRPr lang="es-ES_tradnl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35.0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34.8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22.3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8.0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</a:tr>
              <a:tr h="487732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SOFTWARE MULTIMEDIA </a:t>
                      </a:r>
                      <a:r>
                        <a:rPr lang="es-E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(PRODUCCIÓN DE AUDIO, VIDEO</a:t>
                      </a:r>
                      <a:r>
                        <a:rPr lang="es-ES" sz="16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IMÁGENES, EDICIÓN, ETC.)</a:t>
                      </a:r>
                      <a:endParaRPr lang="es-ES_tradnl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34.1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37.6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22.7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5.7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</a:tr>
              <a:tr h="370849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REDES SOCIALES </a:t>
                      </a:r>
                      <a:r>
                        <a:rPr lang="es-E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(FACEBOOK, TWITTER, ETC.)</a:t>
                      </a:r>
                      <a:endParaRPr lang="es-ES_tradnl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28.6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32.9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26.8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11.6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</a:tr>
              <a:tr h="487732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INFORMÁTICA MÓVIL </a:t>
                      </a:r>
                      <a:r>
                        <a:rPr lang="es-E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(SMARTPHONES, TABLETAS, ETC.)</a:t>
                      </a:r>
                      <a:endParaRPr lang="es-ES_tradnl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28.8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31.5</a:t>
                      </a:r>
                      <a:r>
                        <a:rPr lang="es-E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26.8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13.0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1" marR="68571" marT="0" marB="0" anchor="ctr"/>
                </a:tc>
              </a:tr>
            </a:tbl>
          </a:graphicData>
        </a:graphic>
      </p:graphicFrame>
      <p:sp>
        <p:nvSpPr>
          <p:cNvPr id="5" name="CuadroTexto 6"/>
          <p:cNvSpPr txBox="1">
            <a:spLocks noChangeArrowheads="1"/>
          </p:cNvSpPr>
          <p:nvPr/>
        </p:nvSpPr>
        <p:spPr bwMode="auto">
          <a:xfrm>
            <a:off x="1413436" y="245869"/>
            <a:ext cx="866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2800" b="1" i="1" dirty="0" smtClean="0">
                <a:solidFill>
                  <a:srgbClr val="548235"/>
                </a:solidFill>
              </a:rPr>
              <a:t>Ejemplo de respuestas en la encuesta TRESMEX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1576" y="1219346"/>
            <a:ext cx="1009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548235"/>
                </a:solidFill>
              </a:rPr>
              <a:t>Recursos digitales usados en las actividades de enseñanza aprendizaje por las IES mexicanas </a:t>
            </a:r>
          </a:p>
          <a:p>
            <a:pPr algn="ctr"/>
            <a:r>
              <a:rPr lang="es-ES_tradnl" sz="1600" dirty="0" smtClean="0">
                <a:solidFill>
                  <a:srgbClr val="548235"/>
                </a:solidFill>
              </a:rPr>
              <a:t>Datos preliminares de la encuesta TRESMEX diciembre 2016</a:t>
            </a:r>
            <a:endParaRPr lang="es-ES_tradnl" sz="1600" dirty="0">
              <a:solidFill>
                <a:srgbClr val="54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56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58813" y="2251075"/>
          <a:ext cx="8294687" cy="40989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6785"/>
                <a:gridCol w="1751943"/>
                <a:gridCol w="1761438"/>
                <a:gridCol w="2044101"/>
                <a:gridCol w="1850420"/>
              </a:tblGrid>
              <a:tr h="370872"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/>
                        <a:t>RESPONDENTES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Directivos </a:t>
                      </a:r>
                      <a:endParaRPr lang="es-ES_tradnl" sz="1800" dirty="0"/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Profesores</a:t>
                      </a:r>
                      <a:endParaRPr lang="es-ES_tradnl" sz="1800" dirty="0"/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Estudiantes</a:t>
                      </a:r>
                      <a:endParaRPr lang="es-ES_tradnl" sz="1800" dirty="0"/>
                    </a:p>
                  </a:txBody>
                  <a:tcPr marL="91446" marR="91446" marT="45724" marB="45724" anchor="ctr"/>
                </a:tc>
              </a:tr>
              <a:tr h="370872">
                <a:tc>
                  <a:txBody>
                    <a:bodyPr/>
                    <a:lstStyle/>
                    <a:p>
                      <a:r>
                        <a:rPr lang="es-ES_tradnl" sz="1800" dirty="0" smtClean="0"/>
                        <a:t>TEMAS 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Cobertura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Aprendizajes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Pertinencia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Calidad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</a:tr>
              <a:tr h="390200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Tecnologías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Posgrado e Investigación 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</a:tr>
              <a:tr h="370872">
                <a:tc gridSpan="2">
                  <a:txBody>
                    <a:bodyPr/>
                    <a:lstStyle/>
                    <a:p>
                      <a:r>
                        <a:rPr lang="es-ES_tradnl" sz="1800" dirty="0" smtClean="0"/>
                        <a:t>Educación Continua</a:t>
                      </a:r>
                      <a:endParaRPr lang="es-ES_tradnl" sz="1800" dirty="0"/>
                    </a:p>
                  </a:txBody>
                  <a:tcPr marL="91446" marR="91446" marT="45724" marB="45724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46" marR="91446" marT="45724" marB="45724"/>
                </a:tc>
              </a:tr>
              <a:tr h="741745">
                <a:tc>
                  <a:txBody>
                    <a:bodyPr/>
                    <a:lstStyle/>
                    <a:p>
                      <a:pPr algn="ctr"/>
                      <a:endParaRPr lang="es-ES" sz="1800" b="1" dirty="0"/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517</a:t>
                      </a:r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21,591</a:t>
                      </a:r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45,319</a:t>
                      </a:r>
                    </a:p>
                  </a:txBody>
                  <a:tcPr marL="91446" marR="91446" marT="45724" marB="45724" anchor="ctr"/>
                </a:tc>
              </a:tr>
            </a:tbl>
          </a:graphicData>
        </a:graphic>
      </p:graphicFrame>
      <p:pic>
        <p:nvPicPr>
          <p:cNvPr id="15425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373438"/>
            <a:ext cx="1854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6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119563"/>
            <a:ext cx="1854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7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4864100"/>
            <a:ext cx="1854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8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628900"/>
            <a:ext cx="1854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9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636838"/>
            <a:ext cx="25352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0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376613"/>
            <a:ext cx="24955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1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4127500"/>
            <a:ext cx="24955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2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4878388"/>
            <a:ext cx="25066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ector recto de flecha 21"/>
          <p:cNvCxnSpPr/>
          <p:nvPr/>
        </p:nvCxnSpPr>
        <p:spPr>
          <a:xfrm flipV="1">
            <a:off x="3735388" y="3070225"/>
            <a:ext cx="1571625" cy="107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735388" y="3178175"/>
            <a:ext cx="157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3725863" y="3178175"/>
            <a:ext cx="1570037" cy="107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36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738563"/>
            <a:ext cx="1731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7" name="Imagen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478338"/>
            <a:ext cx="1717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8" name="Imagen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982913"/>
            <a:ext cx="231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9" name="Imagen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738563"/>
            <a:ext cx="231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0" name="Imagen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4489450"/>
            <a:ext cx="231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644525" y="2236788"/>
            <a:ext cx="1143000" cy="1111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638175" y="2228850"/>
            <a:ext cx="8312150" cy="31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H="1">
            <a:off x="644525" y="2232025"/>
            <a:ext cx="14288" cy="41179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8950325" y="2233613"/>
            <a:ext cx="0" cy="41163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676275" y="5595938"/>
            <a:ext cx="8274050" cy="15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46" name="Imagen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5208588"/>
            <a:ext cx="1717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7" name="Imagen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5203825"/>
            <a:ext cx="2320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CuadroTexto 68"/>
          <p:cNvSpPr txBox="1"/>
          <p:nvPr/>
        </p:nvSpPr>
        <p:spPr>
          <a:xfrm>
            <a:off x="2276475" y="312738"/>
            <a:ext cx="71580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ENCUESTA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+mn-lt"/>
                <a:ea typeface="+mn-ea"/>
                <a:cs typeface="+mn-cs"/>
              </a:rPr>
              <a:t>T</a:t>
            </a:r>
            <a:r>
              <a:rPr lang="es-ES_tradnl" sz="2000" dirty="0">
                <a:latin typeface="+mn-lt"/>
                <a:ea typeface="+mn-ea"/>
                <a:cs typeface="+mn-cs"/>
              </a:rPr>
              <a:t>ransformaciones y </a:t>
            </a:r>
            <a:r>
              <a:rPr lang="es-ES_tradnl" sz="2000" b="1" dirty="0">
                <a:latin typeface="+mn-lt"/>
                <a:ea typeface="+mn-ea"/>
                <a:cs typeface="+mn-cs"/>
              </a:rPr>
              <a:t>R</a:t>
            </a:r>
            <a:r>
              <a:rPr lang="es-ES_tradnl" sz="2000" dirty="0">
                <a:latin typeface="+mn-lt"/>
                <a:ea typeface="+mn-ea"/>
                <a:cs typeface="+mn-cs"/>
              </a:rPr>
              <a:t>eformas en la </a:t>
            </a:r>
            <a:r>
              <a:rPr lang="es-ES_tradnl" sz="2000" b="1" dirty="0">
                <a:latin typeface="+mn-lt"/>
                <a:ea typeface="+mn-ea"/>
                <a:cs typeface="+mn-cs"/>
              </a:rPr>
              <a:t>E</a:t>
            </a:r>
            <a:r>
              <a:rPr lang="es-ES_tradnl" sz="2000" dirty="0">
                <a:latin typeface="+mn-lt"/>
                <a:ea typeface="+mn-ea"/>
                <a:cs typeface="+mn-cs"/>
              </a:rPr>
              <a:t>ducación </a:t>
            </a:r>
            <a:r>
              <a:rPr lang="es-ES_tradnl" sz="2000" b="1" dirty="0">
                <a:latin typeface="+mn-lt"/>
                <a:ea typeface="+mn-ea"/>
                <a:cs typeface="+mn-cs"/>
              </a:rPr>
              <a:t>S</a:t>
            </a:r>
            <a:r>
              <a:rPr lang="es-ES_tradnl" sz="2000" dirty="0">
                <a:latin typeface="+mn-lt"/>
                <a:ea typeface="+mn-ea"/>
                <a:cs typeface="+mn-cs"/>
              </a:rPr>
              <a:t>uperior de </a:t>
            </a:r>
            <a:r>
              <a:rPr lang="es-ES_tradnl" sz="2000" b="1" dirty="0">
                <a:latin typeface="+mn-lt"/>
                <a:ea typeface="+mn-ea"/>
                <a:cs typeface="+mn-cs"/>
              </a:rPr>
              <a:t>M</a:t>
            </a:r>
            <a:r>
              <a:rPr lang="es-ES_tradnl" sz="2000" dirty="0">
                <a:latin typeface="+mn-lt"/>
                <a:ea typeface="+mn-ea"/>
                <a:cs typeface="+mn-cs"/>
              </a:rPr>
              <a:t>éxico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TRESMEX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134475" y="1839212"/>
            <a:ext cx="3057525" cy="339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s-ES_tradnl" sz="36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nvitación a:</a:t>
            </a:r>
          </a:p>
          <a:p>
            <a:pPr marL="205200" indent="-20520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s-ES_tradnl" sz="2400" dirty="0" smtClean="0">
                <a:latin typeface="+mn-lt"/>
                <a:ea typeface="+mn-ea"/>
                <a:cs typeface="+mn-cs"/>
              </a:rPr>
              <a:t>Autoridades </a:t>
            </a:r>
            <a:r>
              <a:rPr lang="es-ES_tradnl" sz="2400" dirty="0">
                <a:latin typeface="+mn-lt"/>
                <a:ea typeface="+mn-ea"/>
                <a:cs typeface="+mn-cs"/>
              </a:rPr>
              <a:t>estatales a hacer ellas el análisis de sus entidades.</a:t>
            </a:r>
          </a:p>
          <a:p>
            <a:pPr marL="205200" indent="-20520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s-ES_tradnl" sz="2400" dirty="0">
                <a:latin typeface="+mn-lt"/>
                <a:ea typeface="+mn-ea"/>
                <a:cs typeface="+mn-cs"/>
              </a:rPr>
              <a:t>Titulares de subsistemas a encargarse del análisis de sus subsistemas.  </a:t>
            </a:r>
          </a:p>
        </p:txBody>
      </p:sp>
      <p:cxnSp>
        <p:nvCxnSpPr>
          <p:cNvPr id="71" name="Conector recto 70"/>
          <p:cNvCxnSpPr/>
          <p:nvPr/>
        </p:nvCxnSpPr>
        <p:spPr>
          <a:xfrm>
            <a:off x="658813" y="6318250"/>
            <a:ext cx="8312150" cy="31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52" name="CuadroTexto 10"/>
          <p:cNvSpPr txBox="1">
            <a:spLocks noChangeArrowheads="1"/>
          </p:cNvSpPr>
          <p:nvPr/>
        </p:nvSpPr>
        <p:spPr bwMode="auto">
          <a:xfrm>
            <a:off x="9194952" y="5412489"/>
            <a:ext cx="2816225" cy="128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_tradnl" sz="2400" dirty="0"/>
              <a:t>Siguiendo un marco común que facilite la comparación y diferenciación.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ítulo 5"/>
          <p:cNvSpPr>
            <a:spLocks noGrp="1"/>
          </p:cNvSpPr>
          <p:nvPr>
            <p:ph type="subTitle" idx="1"/>
          </p:nvPr>
        </p:nvSpPr>
        <p:spPr>
          <a:xfrm>
            <a:off x="0" y="630314"/>
            <a:ext cx="11653837" cy="6011862"/>
          </a:xfrm>
        </p:spPr>
        <p:txBody>
          <a:bodyPr rtlCol="0">
            <a:noAutofit/>
          </a:bodyPr>
          <a:lstStyle/>
          <a:p>
            <a:pPr fontAlgn="auto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Sesiones 2017</a:t>
            </a:r>
          </a:p>
          <a:p>
            <a:pPr marL="177800" fontAlgn="auto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s-ES_tradnl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854075" indent="-452438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s-ES_tradnl" dirty="0" smtClean="0">
                <a:latin typeface="+mj-lt"/>
                <a:ea typeface="+mn-ea"/>
                <a:cs typeface="+mn-cs"/>
              </a:rPr>
              <a:t>8 Sesiones,  IES participantes, asistentes</a:t>
            </a:r>
          </a:p>
          <a:p>
            <a:pPr marL="857250" indent="-455613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s-ES_tradnl" dirty="0" smtClean="0">
                <a:latin typeface="+mj-lt"/>
                <a:ea typeface="+mn-ea"/>
                <a:cs typeface="+mn-cs"/>
              </a:rPr>
              <a:t>Objetivos: </a:t>
            </a:r>
          </a:p>
          <a:p>
            <a:pPr marL="1162050" lvl="2" indent="-349250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ea typeface="+mn-ea"/>
              </a:rPr>
              <a:t>Dar seguimiento a proyectos de colaboración interinstitucional </a:t>
            </a:r>
          </a:p>
          <a:p>
            <a:pPr marL="1162050" lvl="2" indent="-349250" algn="l" defTabSz="609600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ea typeface="+mn-ea"/>
              </a:rPr>
              <a:t>Probar conjuntos de indicadores por subsistema  </a:t>
            </a:r>
          </a:p>
          <a:p>
            <a:pPr marL="1162050" lvl="2" indent="-349250" algn="l" defTabSz="609600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>
                <a:ea typeface="+mn-ea"/>
              </a:rPr>
              <a:t>Comentar la encuesta TRESMEX  </a:t>
            </a:r>
          </a:p>
          <a:p>
            <a:pPr marL="1162050" lvl="2" indent="-349250" algn="l" defTabSz="609600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ea typeface="+mn-ea"/>
              </a:rPr>
              <a:t>Identificar áreas de desarrollo </a:t>
            </a:r>
            <a:r>
              <a:rPr lang="es-ES_tradnl" sz="2400" dirty="0">
                <a:ea typeface="+mn-ea"/>
              </a:rPr>
              <a:t>en respuesta </a:t>
            </a:r>
            <a:r>
              <a:rPr lang="es-ES_tradnl" sz="2400" dirty="0" smtClean="0">
                <a:ea typeface="+mn-ea"/>
              </a:rPr>
              <a:t>a </a:t>
            </a:r>
            <a:r>
              <a:rPr lang="es-ES_tradnl" sz="2400" dirty="0">
                <a:ea typeface="+mn-ea"/>
              </a:rPr>
              <a:t>lo aprendido en 2015 y 2016 </a:t>
            </a:r>
            <a:r>
              <a:rPr lang="es-ES_tradnl" sz="2400" dirty="0" smtClean="0">
                <a:ea typeface="+mn-ea"/>
              </a:rPr>
              <a:t>   </a:t>
            </a:r>
          </a:p>
          <a:p>
            <a:pPr marL="857250" indent="-455613" algn="l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s-ES_tradnl" dirty="0" smtClean="0">
                <a:latin typeface="+mj-lt"/>
                <a:ea typeface="+mn-ea"/>
                <a:cs typeface="+mn-cs"/>
              </a:rPr>
              <a:t>Resultados:</a:t>
            </a:r>
          </a:p>
          <a:p>
            <a:pPr marL="1168400" lvl="2" indent="-355600" algn="l" defTabSz="609600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ea typeface="+mn-ea"/>
              </a:rPr>
              <a:t>Estad</a:t>
            </a:r>
            <a:r>
              <a:rPr lang="es-ES_tradnl" sz="2400" dirty="0" smtClean="0">
                <a:ea typeface="+mn-ea"/>
              </a:rPr>
              <a:t>ísticas nacionales formato 911 y otras fuentes</a:t>
            </a:r>
          </a:p>
          <a:p>
            <a:pPr marL="1168400" lvl="2" indent="-355600" algn="l" defTabSz="609600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ea typeface="+mn-ea"/>
              </a:rPr>
              <a:t>Prioridades </a:t>
            </a:r>
            <a:r>
              <a:rPr lang="es-ES_tradnl" sz="2400" dirty="0" smtClean="0">
                <a:ea typeface="+mn-ea"/>
              </a:rPr>
              <a:t>nacionales, regionales y estatales</a:t>
            </a:r>
          </a:p>
          <a:p>
            <a:pPr marL="1168400" lvl="2" indent="-355600" algn="l" defTabSz="609600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ea typeface="+mn-ea"/>
              </a:rPr>
              <a:t>Generación </a:t>
            </a:r>
            <a:r>
              <a:rPr lang="es-ES_tradnl" sz="2400" dirty="0" smtClean="0">
                <a:ea typeface="+mn-ea"/>
              </a:rPr>
              <a:t>de indicadores de avance y logro</a:t>
            </a:r>
          </a:p>
          <a:p>
            <a:pPr marL="1168400" lvl="2" indent="-355600" algn="l" defTabSz="609600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 smtClean="0">
                <a:ea typeface="+mn-ea"/>
              </a:rPr>
              <a:t>Enriquecimiento de la Encuesta TRESMEX </a:t>
            </a:r>
          </a:p>
          <a:p>
            <a:pPr marL="1168400" lvl="2" indent="-355600" algn="l" defTabSz="609600" fontAlgn="auto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charset="0"/>
              <a:buChar char="o"/>
              <a:defRPr/>
            </a:pPr>
            <a:r>
              <a:rPr lang="es-ES_tradnl" sz="2400" dirty="0"/>
              <a:t>Articulación de 90 proyectos interinstitucionales de </a:t>
            </a:r>
            <a:r>
              <a:rPr lang="es-ES_tradnl" sz="2400" dirty="0" smtClean="0"/>
              <a:t>colaboración</a:t>
            </a:r>
            <a:endParaRPr lang="es-ES_tradnl" sz="2400" dirty="0"/>
          </a:p>
        </p:txBody>
      </p:sp>
      <p:sp>
        <p:nvSpPr>
          <p:cNvPr id="2" name="Right Brace 1"/>
          <p:cNvSpPr/>
          <p:nvPr/>
        </p:nvSpPr>
        <p:spPr>
          <a:xfrm>
            <a:off x="7416800" y="4056597"/>
            <a:ext cx="657069" cy="1493298"/>
          </a:xfrm>
          <a:prstGeom prst="rightBrac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37369" y="4429710"/>
            <a:ext cx="392763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+mn-lt"/>
              </a:rPr>
              <a:t>Programas</a:t>
            </a:r>
            <a:r>
              <a:rPr lang="en-US" sz="2200" dirty="0" smtClean="0">
                <a:latin typeface="+mn-lt"/>
              </a:rPr>
              <a:t> de </a:t>
            </a:r>
            <a:r>
              <a:rPr lang="en-US" sz="2200" dirty="0" err="1" smtClean="0">
                <a:latin typeface="+mn-lt"/>
              </a:rPr>
              <a:t>desarrollo</a:t>
            </a:r>
            <a:r>
              <a:rPr lang="en-US" sz="2200" dirty="0" smtClean="0">
                <a:latin typeface="+mn-lt"/>
              </a:rPr>
              <a:t> de la ES</a:t>
            </a:r>
          </a:p>
          <a:p>
            <a:r>
              <a:rPr lang="en-US" sz="2200" dirty="0" err="1">
                <a:latin typeface="+mn-lt"/>
              </a:rPr>
              <a:t>p</a:t>
            </a:r>
            <a:r>
              <a:rPr lang="en-US" sz="2200" dirty="0" err="1" smtClean="0">
                <a:latin typeface="+mn-lt"/>
              </a:rPr>
              <a:t>or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subsistema</a:t>
            </a:r>
            <a:r>
              <a:rPr lang="en-US" sz="2200" dirty="0" smtClean="0">
                <a:latin typeface="+mn-lt"/>
              </a:rPr>
              <a:t>, </a:t>
            </a:r>
            <a:r>
              <a:rPr lang="en-US" sz="2200" dirty="0" err="1" smtClean="0">
                <a:latin typeface="+mn-lt"/>
              </a:rPr>
              <a:t>estado</a:t>
            </a:r>
            <a:r>
              <a:rPr lang="en-US" sz="2200" dirty="0" smtClean="0">
                <a:latin typeface="+mn-lt"/>
              </a:rPr>
              <a:t> o </a:t>
            </a:r>
            <a:r>
              <a:rPr lang="en-US" sz="2200" dirty="0" err="1" smtClean="0">
                <a:latin typeface="+mn-lt"/>
              </a:rPr>
              <a:t>regi</a:t>
            </a:r>
            <a:r>
              <a:rPr lang="en-US" sz="2200" dirty="0" err="1" smtClean="0">
                <a:latin typeface="+mn-lt"/>
              </a:rPr>
              <a:t>ón</a:t>
            </a:r>
            <a:r>
              <a:rPr lang="en-US" sz="2200" dirty="0" smtClean="0">
                <a:latin typeface="+mn-lt"/>
              </a:rPr>
              <a:t> </a:t>
            </a:r>
            <a:endParaRPr lang="en-US" sz="2200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ntágono regular 2"/>
          <p:cNvSpPr/>
          <p:nvPr/>
        </p:nvSpPr>
        <p:spPr>
          <a:xfrm>
            <a:off x="2789238" y="2592388"/>
            <a:ext cx="2076450" cy="1860550"/>
          </a:xfrm>
          <a:prstGeom prst="pen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/>
              <a:t>PIDES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9" name="Pentágono regular 8"/>
          <p:cNvSpPr/>
          <p:nvPr/>
        </p:nvSpPr>
        <p:spPr>
          <a:xfrm rot="2063706">
            <a:off x="3910013" y="1139825"/>
            <a:ext cx="2076450" cy="1862138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" name="Pentágono regular 9"/>
          <p:cNvSpPr/>
          <p:nvPr/>
        </p:nvSpPr>
        <p:spPr>
          <a:xfrm rot="19525470">
            <a:off x="1730375" y="1139825"/>
            <a:ext cx="2076450" cy="186055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1" name="Pentágono regular 10"/>
          <p:cNvSpPr/>
          <p:nvPr/>
        </p:nvSpPr>
        <p:spPr>
          <a:xfrm rot="15040542">
            <a:off x="1017588" y="3333750"/>
            <a:ext cx="2011362" cy="1862138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2" name="Pentágono regular 11"/>
          <p:cNvSpPr/>
          <p:nvPr/>
        </p:nvSpPr>
        <p:spPr>
          <a:xfrm rot="2076395">
            <a:off x="2862263" y="4398963"/>
            <a:ext cx="2076450" cy="186055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3" name="Pentágono regular 12"/>
          <p:cNvSpPr/>
          <p:nvPr/>
        </p:nvSpPr>
        <p:spPr>
          <a:xfrm rot="6505529">
            <a:off x="4629150" y="3295650"/>
            <a:ext cx="2076450" cy="186055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7417" name="CuadroTexto 5"/>
          <p:cNvSpPr txBox="1">
            <a:spLocks noChangeArrowheads="1"/>
          </p:cNvSpPr>
          <p:nvPr/>
        </p:nvSpPr>
        <p:spPr bwMode="auto">
          <a:xfrm rot="1991403">
            <a:off x="4089400" y="1673225"/>
            <a:ext cx="1716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_tradnl" sz="2000" b="1"/>
              <a:t>ESTADÍSTICAS</a:t>
            </a:r>
          </a:p>
          <a:p>
            <a:r>
              <a:rPr lang="es-ES_tradnl" sz="2000" b="1"/>
              <a:t>PERTINENTES OPORTUNAS</a:t>
            </a:r>
          </a:p>
        </p:txBody>
      </p:sp>
      <p:sp>
        <p:nvSpPr>
          <p:cNvPr id="17418" name="CuadroTexto 13"/>
          <p:cNvSpPr txBox="1">
            <a:spLocks noChangeArrowheads="1"/>
          </p:cNvSpPr>
          <p:nvPr/>
        </p:nvSpPr>
        <p:spPr bwMode="auto">
          <a:xfrm rot="1991403">
            <a:off x="4721225" y="3690938"/>
            <a:ext cx="1716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2000" b="1"/>
              <a:t>PRIORIDADES</a:t>
            </a:r>
          </a:p>
          <a:p>
            <a:pPr algn="ctr"/>
            <a:r>
              <a:rPr lang="es-ES_tradnl" sz="2000" b="1"/>
              <a:t>POR REGIÓN Y ESTADO</a:t>
            </a:r>
          </a:p>
        </p:txBody>
      </p:sp>
      <p:sp>
        <p:nvSpPr>
          <p:cNvPr id="17419" name="CuadroTexto 14"/>
          <p:cNvSpPr txBox="1">
            <a:spLocks noChangeArrowheads="1"/>
          </p:cNvSpPr>
          <p:nvPr/>
        </p:nvSpPr>
        <p:spPr bwMode="auto">
          <a:xfrm rot="-2239551">
            <a:off x="2035175" y="1673225"/>
            <a:ext cx="1716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2000" b="1"/>
              <a:t>INDICADORES POR SUBSISTEMA</a:t>
            </a:r>
          </a:p>
        </p:txBody>
      </p:sp>
      <p:sp>
        <p:nvSpPr>
          <p:cNvPr id="17420" name="CuadroTexto 15"/>
          <p:cNvSpPr txBox="1">
            <a:spLocks noChangeArrowheads="1"/>
          </p:cNvSpPr>
          <p:nvPr/>
        </p:nvSpPr>
        <p:spPr bwMode="auto">
          <a:xfrm rot="-2399137">
            <a:off x="1177925" y="3803650"/>
            <a:ext cx="1716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2000" b="1"/>
              <a:t>ENCUESTA TRESMEX</a:t>
            </a:r>
          </a:p>
        </p:txBody>
      </p:sp>
      <p:sp>
        <p:nvSpPr>
          <p:cNvPr id="17421" name="CuadroTexto 16"/>
          <p:cNvSpPr txBox="1">
            <a:spLocks noChangeArrowheads="1"/>
          </p:cNvSpPr>
          <p:nvPr/>
        </p:nvSpPr>
        <p:spPr bwMode="auto">
          <a:xfrm>
            <a:off x="2606675" y="4878388"/>
            <a:ext cx="2476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b="1"/>
              <a:t>PROYECTOS DE COLABORACIÓN</a:t>
            </a:r>
          </a:p>
          <a:p>
            <a:pPr algn="ctr"/>
            <a:r>
              <a:rPr lang="es-ES_tradnl" b="1"/>
              <a:t>INTERINSTITUCIONAL</a:t>
            </a:r>
          </a:p>
        </p:txBody>
      </p:sp>
      <p:sp>
        <p:nvSpPr>
          <p:cNvPr id="17422" name="CuadroTexto 17"/>
          <p:cNvSpPr txBox="1">
            <a:spLocks noChangeArrowheads="1"/>
          </p:cNvSpPr>
          <p:nvPr/>
        </p:nvSpPr>
        <p:spPr bwMode="auto">
          <a:xfrm>
            <a:off x="1836738" y="3576638"/>
            <a:ext cx="401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2000">
                <a:solidFill>
                  <a:schemeClr val="bg1"/>
                </a:solidFill>
              </a:rPr>
              <a:t>www.pides.mx</a:t>
            </a:r>
          </a:p>
        </p:txBody>
      </p:sp>
      <p:sp>
        <p:nvSpPr>
          <p:cNvPr id="16" name="Subtítulo 1"/>
          <p:cNvSpPr>
            <a:spLocks noGrp="1"/>
          </p:cNvSpPr>
          <p:nvPr>
            <p:ph type="subTitle" idx="1"/>
          </p:nvPr>
        </p:nvSpPr>
        <p:spPr>
          <a:xfrm>
            <a:off x="6627016" y="2371802"/>
            <a:ext cx="5516568" cy="1655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60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¡¡GRACIAS!!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800" dirty="0" smtClean="0">
                <a:ea typeface="+mn-ea"/>
                <a:cs typeface="+mn-cs"/>
                <a:hlinkClick r:id="rId4"/>
              </a:rPr>
              <a:t>salvador.malo@nube.sep.gob.mx</a:t>
            </a:r>
            <a:endParaRPr lang="es-ES_tradnl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_tradnl" sz="28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44575" y="851052"/>
            <a:ext cx="105298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Propósito y Agenda de esta reunión</a:t>
            </a:r>
            <a:endParaRPr lang="es-ES_tradnl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325" y="1608666"/>
            <a:ext cx="11544375" cy="4789715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s-ES" sz="2200" dirty="0" smtClean="0"/>
              <a:t>Informar a ustedes del avance en PIDES durante 2015 y 2016 y presentar el programa para 2017</a:t>
            </a:r>
          </a:p>
          <a:p>
            <a:pPr marL="342900" indent="-342900" algn="l">
              <a:lnSpc>
                <a:spcPct val="110000"/>
              </a:lnSpc>
              <a:buFont typeface="Arial"/>
              <a:buChar char="•"/>
            </a:pPr>
            <a:r>
              <a:rPr lang="es-ES" sz="2200" dirty="0" smtClean="0"/>
              <a:t>Descripción general </a:t>
            </a:r>
          </a:p>
          <a:p>
            <a:pPr marL="342900" indent="-342900" algn="l">
              <a:lnSpc>
                <a:spcPct val="110000"/>
              </a:lnSpc>
              <a:buFont typeface="Arial"/>
              <a:buChar char="•"/>
            </a:pPr>
            <a:r>
              <a:rPr lang="es-ES" sz="2200" dirty="0" smtClean="0"/>
              <a:t>Estadísticas de formatos 911</a:t>
            </a:r>
          </a:p>
          <a:p>
            <a:pPr marL="342900" indent="-342900" algn="l">
              <a:lnSpc>
                <a:spcPct val="110000"/>
              </a:lnSpc>
              <a:buFont typeface="Arial"/>
              <a:buChar char="•"/>
            </a:pPr>
            <a:r>
              <a:rPr lang="es-ES" sz="2200" dirty="0" smtClean="0"/>
              <a:t>Prioridades por entidad y región</a:t>
            </a:r>
          </a:p>
          <a:p>
            <a:pPr marL="342900" indent="-342900" algn="l">
              <a:lnSpc>
                <a:spcPct val="110000"/>
              </a:lnSpc>
              <a:buFont typeface="Arial"/>
              <a:buChar char="•"/>
            </a:pPr>
            <a:r>
              <a:rPr lang="es-ES" sz="2200" dirty="0" smtClean="0"/>
              <a:t>Proyectos Interinstitucionales de colaboración</a:t>
            </a:r>
          </a:p>
          <a:p>
            <a:pPr marL="342900" indent="-342900" algn="l">
              <a:lnSpc>
                <a:spcPct val="110000"/>
              </a:lnSpc>
              <a:buFont typeface="Arial"/>
              <a:buChar char="•"/>
            </a:pPr>
            <a:r>
              <a:rPr lang="es-ES" sz="2200" dirty="0" smtClean="0"/>
              <a:t>Indicadores de avance y de logro</a:t>
            </a:r>
          </a:p>
          <a:p>
            <a:pPr marL="342900" indent="-342900" algn="l">
              <a:lnSpc>
                <a:spcPct val="110000"/>
              </a:lnSpc>
              <a:buFont typeface="Arial"/>
              <a:buChar char="•"/>
            </a:pPr>
            <a:r>
              <a:rPr lang="es-ES" sz="2200" dirty="0" smtClean="0"/>
              <a:t>Resultados de encuesta TRESMEX: </a:t>
            </a:r>
            <a:r>
              <a:rPr lang="es-ES" sz="2000" b="1" dirty="0" smtClean="0"/>
              <a:t>T</a:t>
            </a:r>
            <a:r>
              <a:rPr lang="es-ES" sz="2000" dirty="0" smtClean="0"/>
              <a:t>ransformación y </a:t>
            </a:r>
            <a:r>
              <a:rPr lang="es-ES" sz="2000" b="1" dirty="0" smtClean="0"/>
              <a:t>R</a:t>
            </a:r>
            <a:r>
              <a:rPr lang="es-ES" sz="2000" dirty="0" smtClean="0"/>
              <a:t>eformas en la </a:t>
            </a:r>
            <a:r>
              <a:rPr lang="es-ES" sz="2000" b="1" dirty="0" smtClean="0"/>
              <a:t>E</a:t>
            </a:r>
            <a:r>
              <a:rPr lang="es-ES" sz="2000" dirty="0" smtClean="0"/>
              <a:t>ducación </a:t>
            </a:r>
            <a:r>
              <a:rPr lang="es-ES" sz="2000" b="1" dirty="0" smtClean="0"/>
              <a:t>S</a:t>
            </a:r>
            <a:r>
              <a:rPr lang="es-ES" sz="2000" dirty="0" smtClean="0"/>
              <a:t>uperior de </a:t>
            </a:r>
            <a:r>
              <a:rPr lang="es-ES" sz="2000" b="1" dirty="0" err="1" smtClean="0"/>
              <a:t>MÉX</a:t>
            </a:r>
            <a:r>
              <a:rPr lang="es-ES" sz="2000" dirty="0" err="1" smtClean="0"/>
              <a:t>ico</a:t>
            </a:r>
            <a:r>
              <a:rPr lang="es-ES" sz="2000" dirty="0" smtClean="0"/>
              <a:t> </a:t>
            </a:r>
            <a:endParaRPr lang="es-ES" sz="2000" dirty="0"/>
          </a:p>
          <a:p>
            <a:pPr algn="l">
              <a:lnSpc>
                <a:spcPct val="110000"/>
              </a:lnSpc>
            </a:pPr>
            <a:endParaRPr lang="es-ES" sz="2000" dirty="0" smtClean="0"/>
          </a:p>
          <a:p>
            <a:pPr algn="l">
              <a:lnSpc>
                <a:spcPct val="110000"/>
              </a:lnSpc>
            </a:pPr>
            <a:r>
              <a:rPr lang="es-ES" sz="2000" dirty="0" smtClean="0"/>
              <a:t>NO se pretende presentarles un análisis de los resultados alcanzados, ello será consecuencia del trabajo de este año, lo que se pretende es ponerlos al día de lo que ya se tiene e invitarlos a que se continúe y concluya. 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0400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61962" y="1501775"/>
            <a:ext cx="11321384" cy="405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32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Propósitos de PIDES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_tradnl" sz="8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_tradnl" sz="8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_tradnl" sz="8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charset="2"/>
              <a:buChar char="Ø"/>
              <a:defRPr/>
            </a:pPr>
            <a:r>
              <a:rPr lang="es-ES_tradnl" dirty="0" smtClean="0">
                <a:latin typeface="+mj-lt"/>
                <a:ea typeface="+mn-ea"/>
                <a:cs typeface="+mn-cs"/>
              </a:rPr>
              <a:t>Visión integral de la educación superior: 800 IES trabajando en lo mismo </a:t>
            </a:r>
          </a:p>
          <a:p>
            <a:pPr marL="457200" indent="-457200" algn="l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charset="2"/>
              <a:buChar char="Ø"/>
              <a:defRPr/>
            </a:pPr>
            <a:r>
              <a:rPr lang="es-ES_tradnl" dirty="0" smtClean="0">
                <a:latin typeface="+mj-lt"/>
                <a:ea typeface="+mn-ea"/>
                <a:cs typeface="+mn-cs"/>
              </a:rPr>
              <a:t>Colaboración entre instituciones y sistemas diversos</a:t>
            </a:r>
          </a:p>
          <a:p>
            <a:pPr marL="457200" indent="-457200" algn="l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charset="2"/>
              <a:buChar char="Ø"/>
              <a:defRPr/>
            </a:pPr>
            <a:r>
              <a:rPr lang="es-ES_tradnl" dirty="0" smtClean="0">
                <a:latin typeface="+mj-lt"/>
                <a:ea typeface="+mn-ea"/>
                <a:cs typeface="+mn-cs"/>
              </a:rPr>
              <a:t>Reflexión sobre el futuro de la educación superior en el mundo</a:t>
            </a:r>
          </a:p>
          <a:p>
            <a:pPr marL="457200" indent="-457200" algn="l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charset="2"/>
              <a:buChar char="Ø"/>
              <a:defRPr/>
            </a:pPr>
            <a:r>
              <a:rPr lang="es-ES_tradnl" dirty="0" smtClean="0">
                <a:latin typeface="+mj-lt"/>
                <a:ea typeface="+mn-ea"/>
                <a:cs typeface="+mn-cs"/>
              </a:rPr>
              <a:t>Transformación auto decidida de la educación superior mexicana</a:t>
            </a:r>
          </a:p>
          <a:p>
            <a:pPr marL="457200" indent="-457200" algn="l" fontAlgn="auto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charset="2"/>
              <a:buChar char="Ø"/>
              <a:defRPr/>
            </a:pPr>
            <a:r>
              <a:rPr lang="es-ES_tradnl" dirty="0" smtClean="0">
                <a:latin typeface="+mj-lt"/>
                <a:ea typeface="+mn-ea"/>
                <a:cs typeface="+mn-cs"/>
              </a:rPr>
              <a:t>Obtener indicadores sobre cómo está y se está dando la educación superior  </a:t>
            </a:r>
            <a:endParaRPr lang="es-ES_tradnl" dirty="0">
              <a:latin typeface="+mj-lt"/>
              <a:ea typeface="+mn-ea"/>
              <a:cs typeface="+mn-cs"/>
            </a:endParaRPr>
          </a:p>
        </p:txBody>
      </p:sp>
      <p:pic>
        <p:nvPicPr>
          <p:cNvPr id="5122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/>
          <p:nvPr/>
        </p:nvSpPr>
        <p:spPr>
          <a:xfrm>
            <a:off x="787908" y="941213"/>
            <a:ext cx="10078172" cy="13446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ES_tradnl" i="1" dirty="0" smtClean="0">
                <a:solidFill>
                  <a:srgbClr val="548235"/>
                </a:solidFill>
                <a:latin typeface="+mj-lt"/>
              </a:rPr>
              <a:t>Las sociedades modernas tienen una estructura laboral muy distinta a las tradicionales: demandan nuevas habilidades, así como aprendizajes a lo largo de (toda) la vida    </a:t>
            </a:r>
            <a:endParaRPr lang="es-MX" altLang="es-ES_tradnl" sz="2200" i="1" dirty="0">
              <a:solidFill>
                <a:srgbClr val="548235"/>
              </a:solidFill>
              <a:latin typeface="+mj-lt"/>
              <a:ea typeface="MS PGothic" charset="-128"/>
            </a:endParaRPr>
          </a:p>
        </p:txBody>
      </p:sp>
      <p:pic>
        <p:nvPicPr>
          <p:cNvPr id="8197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0185">
            <a:off x="1441256" y="2682501"/>
            <a:ext cx="266276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5729">
            <a:off x="7516284" y="2501900"/>
            <a:ext cx="2588683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CuadroTexto 10"/>
          <p:cNvSpPr txBox="1">
            <a:spLocks noChangeArrowheads="1"/>
          </p:cNvSpPr>
          <p:nvPr/>
        </p:nvSpPr>
        <p:spPr bwMode="auto">
          <a:xfrm>
            <a:off x="3915834" y="2476828"/>
            <a:ext cx="3517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_tradnl" sz="2400" dirty="0" smtClean="0"/>
              <a:t>Así</a:t>
            </a:r>
            <a:r>
              <a:rPr lang="es-ES_tradnl" sz="2400" i="1" dirty="0" smtClean="0">
                <a:solidFill>
                  <a:srgbClr val="008000"/>
                </a:solidFill>
              </a:rPr>
              <a:t>, aprender </a:t>
            </a:r>
            <a:r>
              <a:rPr lang="es-ES_tradnl" sz="2400" i="1" dirty="0">
                <a:solidFill>
                  <a:srgbClr val="008000"/>
                </a:solidFill>
              </a:rPr>
              <a:t>a aprender </a:t>
            </a:r>
            <a:r>
              <a:rPr lang="es-ES_tradnl" sz="2400" dirty="0"/>
              <a:t>se ha tornado </a:t>
            </a:r>
            <a:r>
              <a:rPr lang="es-ES_tradnl" sz="2400" dirty="0" smtClean="0"/>
              <a:t>uno </a:t>
            </a:r>
            <a:r>
              <a:rPr lang="es-ES_tradnl" sz="2400" dirty="0"/>
              <a:t>de los nuevos</a:t>
            </a:r>
          </a:p>
          <a:p>
            <a:pPr algn="ctr"/>
            <a:r>
              <a:rPr lang="es-ES_tradnl" sz="2400" dirty="0"/>
              <a:t>paradigmas educativos  </a:t>
            </a:r>
          </a:p>
        </p:txBody>
      </p:sp>
    </p:spTree>
    <p:extLst>
      <p:ext uri="{BB962C8B-B14F-4D97-AF65-F5344CB8AC3E}">
        <p14:creationId xmlns:p14="http://schemas.microsoft.com/office/powerpoint/2010/main" val="374387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 txBox="1">
            <a:spLocks/>
          </p:cNvSpPr>
          <p:nvPr/>
        </p:nvSpPr>
        <p:spPr>
          <a:xfrm>
            <a:off x="6737351" y="1144795"/>
            <a:ext cx="5041900" cy="5494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33400" indent="-495300" fontAlgn="auto">
              <a:lnSpc>
                <a:spcPts val="18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A sociedad del conocimiento</a:t>
            </a:r>
          </a:p>
          <a:p>
            <a:pPr marL="533400" indent="-533400" fontAlgn="auto">
              <a:lnSpc>
                <a:spcPts val="18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A sociedades globales</a:t>
            </a:r>
          </a:p>
          <a:p>
            <a:pPr marL="533400" indent="-533400" fontAlgn="auto">
              <a:lnSpc>
                <a:spcPts val="18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A aprendizaje a lo largo de la vida a  “carreras” cambiantes</a:t>
            </a:r>
          </a:p>
          <a:p>
            <a:pPr marL="533400" indent="-533400" fontAlgn="auto">
              <a:lnSpc>
                <a:spcPts val="18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A la inter y transdisciplina </a:t>
            </a:r>
          </a:p>
          <a:p>
            <a:pPr marL="533400" indent="-533400" fontAlgn="auto">
              <a:lnSpc>
                <a:spcPts val="18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A planes de estudio dinámicos, orientados a problemas, a competencias </a:t>
            </a:r>
          </a:p>
          <a:p>
            <a:pPr marL="533400" indent="-533400" fontAlgn="auto">
              <a:lnSpc>
                <a:spcPts val="18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A contextos reales, multiculturales e interculturales</a:t>
            </a:r>
          </a:p>
          <a:p>
            <a:pPr marL="533400" indent="-533400" fontAlgn="auto">
              <a:lnSpc>
                <a:spcPts val="18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A diversidad, complejidad y trabajo en equipo </a:t>
            </a:r>
          </a:p>
          <a:p>
            <a:pPr marL="533400" indent="-533400" fontAlgn="auto">
              <a:lnSpc>
                <a:spcPts val="18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A enseñanzas centrada en los medios, las TICs, aprendizajes y razonamiento </a:t>
            </a:r>
          </a:p>
          <a:p>
            <a:pPr marL="533400" indent="-533400" fontAlgn="auto">
              <a:lnSpc>
                <a:spcPts val="18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A la innovación, creatividad y desarrollo de nuevas rutas</a:t>
            </a:r>
          </a:p>
          <a:p>
            <a:pPr marL="533400" indent="-533400" fontAlgn="auto">
              <a:lnSpc>
                <a:spcPts val="18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A educación personalizada, según intereses y capacidad y medida por resultados de aprendizaje y competencias</a:t>
            </a:r>
          </a:p>
          <a:p>
            <a:pPr marL="533400" indent="-533400" fontAlgn="auto">
              <a:lnSpc>
                <a:spcPts val="18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/>
                <a:ea typeface="MS PGothic" charset="0"/>
                <a:cs typeface="Arial"/>
              </a:rPr>
              <a:t>A enfatizar el futuro</a:t>
            </a:r>
            <a:endParaRPr lang="es-MX" sz="1800" dirty="0">
              <a:solidFill>
                <a:schemeClr val="tx1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226485" y="1281319"/>
            <a:ext cx="4779433" cy="5310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44500" indent="-444500" fontAlgn="auto">
              <a:lnSpc>
                <a:spcPts val="1800"/>
              </a:lnSpc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 escasa información	</a:t>
            </a:r>
          </a:p>
          <a:p>
            <a:pPr marL="444500" indent="-444500" fontAlgn="auto">
              <a:lnSpc>
                <a:spcPts val="1800"/>
              </a:lnSpc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 sociedades locales	</a:t>
            </a:r>
          </a:p>
          <a:p>
            <a:pPr marL="444500" indent="-444500" fontAlgn="auto">
              <a:lnSpc>
                <a:spcPts val="1800"/>
              </a:lnSpc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 educación inicial útil para toda la vida – “carreras” permanentes</a:t>
            </a:r>
          </a:p>
          <a:p>
            <a:pPr marL="444500" indent="-444500" fontAlgn="auto">
              <a:lnSpc>
                <a:spcPts val="1800"/>
              </a:lnSpc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 profundidad en una disciplina</a:t>
            </a:r>
          </a:p>
          <a:p>
            <a:pPr marL="444500" indent="-444500" fontAlgn="auto">
              <a:lnSpc>
                <a:spcPts val="1800"/>
              </a:lnSpc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 currículos especializados, rígidos y enciclopédicos</a:t>
            </a:r>
          </a:p>
          <a:p>
            <a:pPr marL="444500" indent="-444500" fontAlgn="auto">
              <a:lnSpc>
                <a:spcPts val="1800"/>
              </a:lnSpc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 contextos monoculturales,  estables y tradicionales </a:t>
            </a:r>
          </a:p>
          <a:p>
            <a:pPr marL="444500" indent="-444500" fontAlgn="auto">
              <a:lnSpc>
                <a:spcPts val="1800"/>
              </a:lnSpc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 visiones disciplinares y poca diversidad</a:t>
            </a:r>
          </a:p>
          <a:p>
            <a:pPr marL="444500" indent="-444500" fontAlgn="auto">
              <a:lnSpc>
                <a:spcPts val="1800"/>
              </a:lnSpc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s-ES_tradnl" sz="1800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 enseñanzas centradas en el libro, docente, aula y memoria</a:t>
            </a:r>
            <a:endParaRPr lang="es-MX" sz="1800" dirty="0" smtClean="0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  <a:p>
            <a:pPr marL="444500" indent="-444500" fontAlgn="auto">
              <a:lnSpc>
                <a:spcPts val="1800"/>
              </a:lnSpc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 resolución de problemas con ciencia conocida</a:t>
            </a:r>
          </a:p>
          <a:p>
            <a:pPr marL="444500" indent="-444500" fontAlgn="auto">
              <a:lnSpc>
                <a:spcPts val="1800"/>
              </a:lnSpc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 eseñanzas uniformes según la edad de los estudiantes y medida en años de estudio  </a:t>
            </a:r>
          </a:p>
          <a:p>
            <a:pPr marL="444500" indent="-444500" fontAlgn="auto">
              <a:lnSpc>
                <a:spcPts val="1800"/>
              </a:lnSpc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s-MX" sz="1800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 enfatizar el pasado</a:t>
            </a:r>
            <a:endParaRPr lang="es-MX" sz="1800" dirty="0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9222" name="CuadroTexto 10"/>
          <p:cNvSpPr txBox="1">
            <a:spLocks noChangeArrowheads="1"/>
          </p:cNvSpPr>
          <p:nvPr/>
        </p:nvSpPr>
        <p:spPr bwMode="auto">
          <a:xfrm>
            <a:off x="2226733" y="173038"/>
            <a:ext cx="7044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_tradnl" sz="2400" i="1" dirty="0"/>
              <a:t>Pero en realidad son muchos los cambios de paradigma que se están dando y se dan simultáneamente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101750" y="3228560"/>
            <a:ext cx="1539135" cy="103313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orizontal Scroll 6"/>
          <p:cNvSpPr/>
          <p:nvPr/>
        </p:nvSpPr>
        <p:spPr>
          <a:xfrm>
            <a:off x="4115938" y="1901825"/>
            <a:ext cx="7149975" cy="4956175"/>
          </a:xfrm>
          <a:prstGeom prst="horizontalScroll">
            <a:avLst>
              <a:gd name="adj" fmla="val 916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0957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s-MX" altLang="en-US" sz="2000" i="1" dirty="0" smtClean="0"/>
              <a:t>“</a:t>
            </a:r>
            <a:r>
              <a:rPr lang="es-MX" altLang="es-ES_tradnl" sz="2000" i="1" dirty="0"/>
              <a:t>En  el  pasado  medio  siglo ha ocurrido </a:t>
            </a:r>
            <a:r>
              <a:rPr lang="es-MX" altLang="es-ES_tradnl" sz="2000" i="1" dirty="0" smtClean="0"/>
              <a:t>una </a:t>
            </a:r>
            <a:r>
              <a:rPr lang="es-MX" altLang="es-ES_tradnl" sz="2000" b="1" i="1" dirty="0" smtClean="0"/>
              <a:t>revolución </a:t>
            </a:r>
            <a:r>
              <a:rPr lang="es-MX" altLang="es-ES_tradnl" sz="2000" b="1" i="1" dirty="0"/>
              <a:t>académica </a:t>
            </a:r>
            <a:r>
              <a:rPr lang="es-MX" altLang="es-ES_tradnl" sz="2000" b="1" i="1" dirty="0" smtClean="0"/>
              <a:t>sin </a:t>
            </a:r>
            <a:r>
              <a:rPr lang="es-MX" altLang="es-ES_tradnl" sz="2000" b="1" i="1" dirty="0"/>
              <a:t>precedentes </a:t>
            </a:r>
            <a:r>
              <a:rPr lang="es-MX" altLang="es-ES_tradnl" sz="2000" b="1" i="1" dirty="0" smtClean="0"/>
              <a:t>en la educación  </a:t>
            </a:r>
            <a:r>
              <a:rPr lang="es-MX" altLang="es-ES_tradnl" sz="2000" b="1" i="1" dirty="0"/>
              <a:t>superior…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s-MX" altLang="es-ES_tradnl" sz="2000" b="1" i="1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s-MX" altLang="es-ES_tradnl" sz="2000" i="1" dirty="0"/>
              <a:t>     </a:t>
            </a:r>
            <a:r>
              <a:rPr lang="es-MX" altLang="es-ES_tradnl" sz="2000" i="1" dirty="0" smtClean="0"/>
              <a:t>   Los </a:t>
            </a:r>
            <a:r>
              <a:rPr lang="es-MX" altLang="es-ES_tradnl" sz="2000" i="1" dirty="0"/>
              <a:t>desarrollos en el pasado reciente  son, </a:t>
            </a:r>
            <a:r>
              <a:rPr lang="es-MX" altLang="es-ES_tradnl" sz="2000" i="1" dirty="0" smtClean="0"/>
              <a:t>al menos</a:t>
            </a:r>
            <a:r>
              <a:rPr lang="es-MX" altLang="es-ES_tradnl" sz="2000" i="1" dirty="0"/>
              <a:t>, </a:t>
            </a:r>
            <a:r>
              <a:rPr lang="es-MX" altLang="es-ES_tradnl" sz="2000" i="1" dirty="0" smtClean="0"/>
              <a:t>tan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s-MX" altLang="es-ES_tradnl" sz="2000" i="1" dirty="0"/>
              <a:t> </a:t>
            </a:r>
            <a:r>
              <a:rPr lang="es-MX" altLang="es-ES_tradnl" sz="2000" i="1" dirty="0" smtClean="0"/>
              <a:t>       </a:t>
            </a:r>
            <a:r>
              <a:rPr lang="es-MX" altLang="es-ES_tradnl" sz="2000" i="1" dirty="0"/>
              <a:t>dramáticos como los  que se </a:t>
            </a:r>
            <a:r>
              <a:rPr lang="es-MX" altLang="es-ES_tradnl" sz="2000" i="1" dirty="0" smtClean="0"/>
              <a:t>dieron en </a:t>
            </a:r>
            <a:r>
              <a:rPr lang="es-MX" altLang="es-ES_tradnl" sz="2000" i="1" dirty="0"/>
              <a:t>el Siglo XIX</a:t>
            </a:r>
            <a:r>
              <a:rPr lang="es-MX" altLang="es-ES_tradnl" sz="2000" i="1" dirty="0" smtClean="0"/>
              <a:t>,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s-MX" altLang="es-ES_tradnl" sz="2000" i="1" dirty="0"/>
              <a:t> </a:t>
            </a:r>
            <a:r>
              <a:rPr lang="es-MX" altLang="es-ES_tradnl" sz="2000" i="1" dirty="0" smtClean="0"/>
              <a:t>       cuando surgió </a:t>
            </a:r>
            <a:r>
              <a:rPr lang="es-MX" altLang="es-ES_tradnl" sz="2000" i="1" dirty="0"/>
              <a:t>la universidad </a:t>
            </a:r>
            <a:r>
              <a:rPr lang="es-MX" altLang="es-ES_tradnl" sz="2000" i="1" dirty="0" smtClean="0"/>
              <a:t>de investigación</a:t>
            </a:r>
            <a:r>
              <a:rPr lang="es-MX" altLang="es-ES_tradnl" sz="2000" i="1" dirty="0"/>
              <a:t>…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s-MX" altLang="es-ES_tradnl" sz="2000" i="1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s-MX" altLang="es-ES_tradnl" sz="2000" i="1" dirty="0"/>
              <a:t>    </a:t>
            </a:r>
            <a:r>
              <a:rPr lang="es-MX" altLang="es-ES_tradnl" sz="2000" i="1" dirty="0" smtClean="0"/>
              <a:t>   Los </a:t>
            </a:r>
            <a:r>
              <a:rPr lang="es-MX" altLang="es-ES_tradnl" sz="2000" i="1" dirty="0"/>
              <a:t>cambios académicos de ahora son </a:t>
            </a:r>
            <a:r>
              <a:rPr lang="es-MX" altLang="es-ES_tradnl" sz="2000" i="1" dirty="0" smtClean="0"/>
              <a:t>más extensos que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s-MX" altLang="es-ES_tradnl" sz="2000" i="1" dirty="0"/>
              <a:t> </a:t>
            </a:r>
            <a:r>
              <a:rPr lang="es-MX" altLang="es-ES_tradnl" sz="2000" i="1" dirty="0" smtClean="0"/>
              <a:t>      </a:t>
            </a:r>
            <a:r>
              <a:rPr lang="es-MX" altLang="es-ES_tradnl" sz="2000" i="1" dirty="0"/>
              <a:t>los </a:t>
            </a:r>
            <a:r>
              <a:rPr lang="es-MX" altLang="es-ES_tradnl" sz="2000" i="1" dirty="0" smtClean="0"/>
              <a:t>de antes </a:t>
            </a:r>
            <a:r>
              <a:rPr lang="es-MX" altLang="es-ES_tradnl" sz="2000" i="1" dirty="0"/>
              <a:t>por su </a:t>
            </a:r>
            <a:r>
              <a:rPr lang="es-MX" altLang="es-ES_tradnl" sz="2000" i="1" dirty="0" smtClean="0"/>
              <a:t>naturaleza global </a:t>
            </a:r>
            <a:r>
              <a:rPr lang="es-MX" altLang="es-ES_tradnl" sz="2000" i="1" dirty="0"/>
              <a:t>y por el número </a:t>
            </a:r>
            <a:r>
              <a:rPr lang="es-MX" altLang="es-ES_tradnl" sz="2000" i="1" dirty="0" smtClean="0"/>
              <a:t>de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s-MX" altLang="es-ES_tradnl" sz="2000" i="1" dirty="0"/>
              <a:t> </a:t>
            </a:r>
            <a:r>
              <a:rPr lang="es-MX" altLang="es-ES_tradnl" sz="2000" i="1" dirty="0" smtClean="0"/>
              <a:t>      </a:t>
            </a:r>
            <a:r>
              <a:rPr lang="es-MX" altLang="es-ES_tradnl" sz="2000" i="1" dirty="0"/>
              <a:t>personas </a:t>
            </a:r>
            <a:r>
              <a:rPr lang="es-MX" altLang="es-ES_tradnl" sz="2000" i="1" dirty="0" smtClean="0"/>
              <a:t>e instituciones </a:t>
            </a:r>
            <a:r>
              <a:rPr lang="es-MX" altLang="es-ES_tradnl" sz="2000" i="1" dirty="0"/>
              <a:t>a las que afectan</a:t>
            </a:r>
            <a:r>
              <a:rPr lang="es-MX" altLang="en-US" sz="2000" i="1" dirty="0"/>
              <a:t>”</a:t>
            </a:r>
            <a:r>
              <a:rPr lang="es-MX" altLang="es-ES_tradnl" sz="2000" i="1" dirty="0"/>
              <a:t>..</a:t>
            </a:r>
            <a:r>
              <a:rPr lang="es-MX" altLang="es-ES_tradnl" sz="1800" i="1" dirty="0"/>
              <a:t>.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495">
            <a:off x="940858" y="1870373"/>
            <a:ext cx="2571751" cy="3570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FF00"/>
            </a:solidFill>
          </a:ln>
          <a:extLst/>
        </p:spPr>
      </p:pic>
      <p:sp>
        <p:nvSpPr>
          <p:cNvPr id="7173" name="Subtítulo 6"/>
          <p:cNvSpPr txBox="1">
            <a:spLocks/>
          </p:cNvSpPr>
          <p:nvPr/>
        </p:nvSpPr>
        <p:spPr bwMode="auto">
          <a:xfrm>
            <a:off x="4966773" y="1412875"/>
            <a:ext cx="5348816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ts val="2863"/>
              </a:lnSpc>
              <a:buFont typeface="Arial" charset="0"/>
              <a:buNone/>
            </a:pPr>
            <a:r>
              <a:rPr lang="es-ES" sz="2200" i="1" dirty="0"/>
              <a:t>Eso es lo que dice el informe 2009 sobre educación superior de la UNESCO</a:t>
            </a:r>
            <a:endParaRPr lang="es-ES_tradnl" sz="2200" i="1" dirty="0"/>
          </a:p>
        </p:txBody>
      </p:sp>
      <p:sp>
        <p:nvSpPr>
          <p:cNvPr id="7174" name="CuadroTexto 14"/>
          <p:cNvSpPr txBox="1">
            <a:spLocks noChangeArrowheads="1"/>
          </p:cNvSpPr>
          <p:nvPr/>
        </p:nvSpPr>
        <p:spPr bwMode="auto">
          <a:xfrm>
            <a:off x="2429934" y="233363"/>
            <a:ext cx="66971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_tradnl" sz="2800" i="1" dirty="0">
                <a:solidFill>
                  <a:schemeClr val="accent6">
                    <a:lumMod val="75000"/>
                  </a:schemeClr>
                </a:solidFill>
              </a:rPr>
              <a:t>Así, en todo el mundo, la educación superior está cambiando</a:t>
            </a:r>
          </a:p>
        </p:txBody>
      </p:sp>
    </p:spTree>
    <p:extLst>
      <p:ext uri="{BB962C8B-B14F-4D97-AF65-F5344CB8AC3E}">
        <p14:creationId xmlns:p14="http://schemas.microsoft.com/office/powerpoint/2010/main" val="206564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Rectángulo"/>
          <p:cNvSpPr/>
          <p:nvPr/>
        </p:nvSpPr>
        <p:spPr>
          <a:xfrm>
            <a:off x="601663" y="1143431"/>
            <a:ext cx="11349037" cy="5144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latin typeface="+mj-lt"/>
                <a:ea typeface="+mn-ea"/>
                <a:cs typeface="+mn-cs"/>
              </a:rPr>
              <a:t>ABANDONAR INERCIA.  </a:t>
            </a:r>
            <a:r>
              <a:rPr lang="es-MX" sz="2000" dirty="0">
                <a:latin typeface="+mn-lt"/>
                <a:ea typeface="+mn-ea"/>
                <a:cs typeface="+mn-cs"/>
              </a:rPr>
              <a:t>Inútil esperar mejores resultados cuando seguimos haciendo lo mismo.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MX" sz="2000" b="1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s-MX" sz="2000" b="1" dirty="0">
                <a:latin typeface="+mj-lt"/>
                <a:ea typeface="+mn-ea"/>
                <a:cs typeface="+mn-cs"/>
              </a:rPr>
              <a:t>RECONOCER OBSOLECENCIA. </a:t>
            </a:r>
            <a:r>
              <a:rPr lang="es-MX" sz="2000" dirty="0">
                <a:latin typeface="+mn-lt"/>
                <a:ea typeface="+mn-ea"/>
                <a:cs typeface="+mn-cs"/>
              </a:rPr>
              <a:t>Nuestro modelo de educación superior está agotado, no da más.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MX" sz="2000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s-MX" sz="2000" dirty="0">
                <a:latin typeface="+mn-lt"/>
                <a:ea typeface="+mn-ea"/>
                <a:cs typeface="+mn-cs"/>
              </a:rPr>
              <a:t>       Principales limitantes </a:t>
            </a:r>
          </a:p>
          <a:p>
            <a:pPr marL="742950" lvl="1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+mn-lt"/>
                <a:ea typeface="+mn-ea"/>
                <a:cs typeface="+mn-cs"/>
              </a:rPr>
              <a:t>Diseñado para educar a unos cuantos, no a muchos ni a todos; </a:t>
            </a:r>
          </a:p>
          <a:p>
            <a:pPr marL="742950" lvl="1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+mn-lt"/>
                <a:ea typeface="+mn-ea"/>
                <a:cs typeface="+mn-cs"/>
              </a:rPr>
              <a:t>Responde a un contexto educativo que ya no existe;</a:t>
            </a:r>
          </a:p>
          <a:p>
            <a:pPr marL="742950" lvl="1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+mn-lt"/>
                <a:ea typeface="+mn-ea"/>
                <a:cs typeface="+mn-cs"/>
              </a:rPr>
              <a:t>Enfatiza más </a:t>
            </a:r>
            <a:r>
              <a:rPr lang="es-MX" sz="2000" dirty="0" smtClean="0">
                <a:latin typeface="+mn-lt"/>
                <a:ea typeface="+mn-ea"/>
                <a:cs typeface="+mn-cs"/>
              </a:rPr>
              <a:t>el pasado</a:t>
            </a:r>
            <a:r>
              <a:rPr lang="es-MX" sz="2000" dirty="0">
                <a:latin typeface="+mn-lt"/>
                <a:ea typeface="+mn-ea"/>
                <a:cs typeface="+mn-cs"/>
              </a:rPr>
              <a:t>, que la preparación para el futuro; </a:t>
            </a:r>
          </a:p>
          <a:p>
            <a:pPr marL="742950" lvl="1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+mn-lt"/>
                <a:ea typeface="+mn-ea"/>
                <a:cs typeface="+mn-cs"/>
              </a:rPr>
              <a:t>No aprovecha las actuales tecnologías digitales; </a:t>
            </a:r>
          </a:p>
          <a:p>
            <a:pPr marL="742950" lvl="1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+mn-lt"/>
                <a:ea typeface="+mn-ea"/>
                <a:cs typeface="+mn-cs"/>
              </a:rPr>
              <a:t>No incorpora los avances que se han dado en la comprensión de </a:t>
            </a:r>
            <a:r>
              <a:rPr lang="es-MX" sz="2000" dirty="0" smtClean="0">
                <a:latin typeface="+mn-lt"/>
                <a:ea typeface="+mn-ea"/>
                <a:cs typeface="+mn-cs"/>
              </a:rPr>
              <a:t>la enseñanza </a:t>
            </a:r>
            <a:r>
              <a:rPr lang="es-MX" sz="2000" dirty="0">
                <a:latin typeface="+mn-lt"/>
                <a:ea typeface="+mn-ea"/>
                <a:cs typeface="+mn-cs"/>
              </a:rPr>
              <a:t>y </a:t>
            </a:r>
            <a:r>
              <a:rPr lang="es-MX" sz="2000" dirty="0" smtClean="0">
                <a:latin typeface="+mn-lt"/>
                <a:ea typeface="+mn-ea"/>
                <a:cs typeface="+mn-cs"/>
              </a:rPr>
              <a:t>el </a:t>
            </a:r>
            <a:r>
              <a:rPr lang="es-MX" sz="2000" dirty="0">
                <a:latin typeface="+mn-lt"/>
                <a:ea typeface="+mn-ea"/>
                <a:cs typeface="+mn-cs"/>
              </a:rPr>
              <a:t>aprendizaje; </a:t>
            </a:r>
          </a:p>
          <a:p>
            <a:pPr marL="742950" lvl="1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+mn-lt"/>
                <a:ea typeface="+mn-ea"/>
                <a:cs typeface="+mn-cs"/>
              </a:rPr>
              <a:t>Está desfasado </a:t>
            </a:r>
            <a:r>
              <a:rPr lang="es-MX" sz="2000" dirty="0" smtClean="0">
                <a:latin typeface="+mn-lt"/>
                <a:ea typeface="+mn-ea"/>
                <a:cs typeface="+mn-cs"/>
              </a:rPr>
              <a:t>tanto </a:t>
            </a:r>
            <a:r>
              <a:rPr lang="es-MX" sz="2000" dirty="0"/>
              <a:t>en relación </a:t>
            </a:r>
            <a:r>
              <a:rPr lang="es-MX" sz="2000" dirty="0" smtClean="0">
                <a:latin typeface="+mn-lt"/>
                <a:ea typeface="+mn-ea"/>
                <a:cs typeface="+mn-cs"/>
              </a:rPr>
              <a:t>con </a:t>
            </a:r>
            <a:r>
              <a:rPr lang="es-MX" sz="2000" dirty="0">
                <a:latin typeface="+mn-lt"/>
                <a:ea typeface="+mn-ea"/>
                <a:cs typeface="+mn-cs"/>
              </a:rPr>
              <a:t>la organización y estructura de </a:t>
            </a:r>
            <a:r>
              <a:rPr lang="es-MX" sz="2000" dirty="0" smtClean="0">
                <a:latin typeface="+mn-lt"/>
                <a:ea typeface="+mn-ea"/>
                <a:cs typeface="+mn-cs"/>
              </a:rPr>
              <a:t>la educación superior que siguen las naciones de mayor desarrollo, como </a:t>
            </a:r>
            <a:r>
              <a:rPr lang="es-MX" sz="2000" dirty="0">
                <a:latin typeface="+mn-lt"/>
                <a:ea typeface="+mn-ea"/>
                <a:cs typeface="+mn-cs"/>
              </a:rPr>
              <a:t>respecto </a:t>
            </a:r>
            <a:r>
              <a:rPr lang="es-MX" sz="2000" dirty="0" smtClean="0">
                <a:latin typeface="+mn-lt"/>
                <a:ea typeface="+mn-ea"/>
                <a:cs typeface="+mn-cs"/>
              </a:rPr>
              <a:t>de los </a:t>
            </a:r>
            <a:r>
              <a:rPr lang="es-MX" sz="2000" dirty="0">
                <a:latin typeface="+mn-lt"/>
                <a:ea typeface="+mn-ea"/>
                <a:cs typeface="+mn-cs"/>
              </a:rPr>
              <a:t>enfoques, procesos y </a:t>
            </a:r>
            <a:r>
              <a:rPr lang="es-MX" sz="2000" dirty="0" smtClean="0">
                <a:latin typeface="+mn-lt"/>
                <a:ea typeface="+mn-ea"/>
                <a:cs typeface="+mn-cs"/>
              </a:rPr>
              <a:t>prácticas comunes hoy en día en muchas partes del mundo. </a:t>
            </a:r>
            <a:endParaRPr lang="es-MX" sz="2000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MX" sz="2000" b="1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s-MX" sz="2000" b="1" dirty="0">
                <a:latin typeface="+mj-lt"/>
                <a:ea typeface="+mn-ea"/>
                <a:cs typeface="+mn-cs"/>
              </a:rPr>
              <a:t>OPORTUNIDAD PARA EL CAMBIO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s-MX" sz="2000" dirty="0">
                <a:latin typeface="+mn-lt"/>
                <a:ea typeface="+mn-ea"/>
                <a:cs typeface="+mn-cs"/>
              </a:rPr>
              <a:t>Se requieren cambiar tanto los contenidos como </a:t>
            </a:r>
            <a:r>
              <a:rPr lang="es-MX" sz="2000" dirty="0" smtClean="0">
                <a:latin typeface="+mn-lt"/>
                <a:ea typeface="+mn-ea"/>
                <a:cs typeface="+mn-cs"/>
              </a:rPr>
              <a:t>las formas </a:t>
            </a:r>
            <a:r>
              <a:rPr lang="es-MX" sz="2000" dirty="0">
                <a:latin typeface="+mn-lt"/>
                <a:ea typeface="+mn-ea"/>
                <a:cs typeface="+mn-cs"/>
              </a:rPr>
              <a:t>en que enseñamos. Se reconoce ahora, que </a:t>
            </a:r>
            <a:r>
              <a:rPr lang="es-MX" sz="2000" i="1" dirty="0">
                <a:latin typeface="+mn-lt"/>
                <a:ea typeface="+mn-ea"/>
                <a:cs typeface="+mn-cs"/>
              </a:rPr>
              <a:t>en los primeros años</a:t>
            </a:r>
            <a:r>
              <a:rPr lang="es-MX" sz="2000" dirty="0">
                <a:latin typeface="+mn-lt"/>
                <a:ea typeface="+mn-ea"/>
                <a:cs typeface="+mn-cs"/>
              </a:rPr>
              <a:t> de la educación superior lo verdaderamente importante es </a:t>
            </a:r>
            <a:r>
              <a:rPr lang="es-MX" sz="2000" i="1" dirty="0">
                <a:latin typeface="+mn-lt"/>
                <a:ea typeface="+mn-ea"/>
                <a:cs typeface="+mn-cs"/>
              </a:rPr>
              <a:t>enseñar a aprender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482850" y="814086"/>
            <a:ext cx="66484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Implicaciones para la educación superior mexicana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96864" y="960438"/>
            <a:ext cx="11399232" cy="5524500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7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Método y enfoque en PIDES</a:t>
            </a:r>
            <a:endParaRPr lang="es-ES_tradnl" sz="12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_tradnl" sz="76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sz="6000" dirty="0" smtClean="0">
                <a:ea typeface="+mn-ea"/>
                <a:cs typeface="+mn-cs"/>
              </a:rPr>
              <a:t>Favorecer la apropiación de algunas de esas ideas por parte de las IES, a través de su discusión y reiteración en reuniones en las que los intercambios son francos e intensos, con base en un proceso que respete a todos los participantes, IES y subsistemas</a:t>
            </a:r>
            <a:endParaRPr lang="es-ES_tradnl" sz="800" b="1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_tradnl" sz="8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542925" indent="-542925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+mj-lt"/>
              <a:buAutoNum type="alphaUcPeriod"/>
              <a:defRPr/>
            </a:pPr>
            <a:r>
              <a:rPr lang="es-ES_tradnl" sz="5800" dirty="0" smtClean="0">
                <a:latin typeface="+mj-lt"/>
                <a:ea typeface="+mn-ea"/>
                <a:cs typeface="+mn-cs"/>
              </a:rPr>
              <a:t>Sesiones de dos y medio días de duración con la participación de un centenar de titulares y/o secretarios o responsables de planeación en cada una de ellas</a:t>
            </a:r>
          </a:p>
          <a:p>
            <a:pPr marL="542925" indent="-530225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+mj-lt"/>
              <a:buAutoNum type="alphaUcPeriod"/>
              <a:defRPr/>
            </a:pPr>
            <a:r>
              <a:rPr lang="es-ES_tradnl" sz="5800" dirty="0" smtClean="0">
                <a:latin typeface="+mj-lt"/>
                <a:ea typeface="+mn-ea"/>
                <a:cs typeface="+mn-cs"/>
              </a:rPr>
              <a:t>Trabajo alternado en plenarias (lo menos) y en grupos de trabajo (lo más)</a:t>
            </a:r>
          </a:p>
          <a:p>
            <a:pPr marL="542925" indent="-530225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+mj-lt"/>
              <a:buAutoNum type="alphaUcPeriod"/>
              <a:defRPr/>
            </a:pPr>
            <a:r>
              <a:rPr lang="es-ES_tradnl" sz="5800" dirty="0" smtClean="0">
                <a:latin typeface="+mj-lt"/>
                <a:ea typeface="+mn-ea"/>
                <a:cs typeface="+mn-cs"/>
              </a:rPr>
              <a:t>Análisis y propuestas a través de </a:t>
            </a:r>
            <a:r>
              <a:rPr lang="es-ES_tradnl" sz="5800" i="1" dirty="0" smtClean="0">
                <a:latin typeface="+mj-lt"/>
                <a:ea typeface="+mn-ea"/>
                <a:cs typeface="+mn-cs"/>
              </a:rPr>
              <a:t>discusiones participativas escalonadas</a:t>
            </a:r>
          </a:p>
          <a:p>
            <a:pPr marL="542925" indent="-530225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+mj-lt"/>
              <a:buAutoNum type="alphaUcPeriod"/>
              <a:defRPr/>
            </a:pPr>
            <a:r>
              <a:rPr lang="es-ES_tradnl" sz="5800" dirty="0" smtClean="0">
                <a:latin typeface="+mj-lt"/>
                <a:ea typeface="+mn-ea"/>
                <a:cs typeface="+mn-cs"/>
              </a:rPr>
              <a:t>En torno a siete categorías sobre aspectos centrales, esenciales, de la educación superior: </a:t>
            </a:r>
            <a:r>
              <a:rPr lang="es-ES_tradnl" sz="5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Cobertura,   Aprendizajes,   Calidad,   Pertinencia,   Tecnologías digitales,   Posgrado e investigación   y   Educación continua</a:t>
            </a:r>
          </a:p>
          <a:p>
            <a:pPr marL="542925" indent="-492125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+mj-lt"/>
              <a:buAutoNum type="alphaUcPeriod"/>
              <a:defRPr/>
            </a:pPr>
            <a:r>
              <a:rPr lang="es-ES_tradnl" sz="58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Teniendo a la mano las estadísticas actuales de la educación superior mexicana</a:t>
            </a:r>
          </a:p>
        </p:txBody>
      </p:sp>
      <p:pic>
        <p:nvPicPr>
          <p:cNvPr id="7170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88938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638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2378</Words>
  <Application>Microsoft Macintosh PowerPoint</Application>
  <PresentationFormat>Custom</PresentationFormat>
  <Paragraphs>458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de Office</vt:lpstr>
      <vt:lpstr>3ª Reunión de Autoridades de Educación Superior  en torno al  Programa Integral para el Desarrollo  de la Educación Superior, PIDES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Ejemplos de preguntas de TRESMEX en Cobertura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3ª Reunión de Autoridades de Educación Superior  en torno al  Programa Integral del Desarrollo de la Educación Superior</dc:title>
  <dc:creator>Salvador Malo Álvarez</dc:creator>
  <cp:lastModifiedBy>Salvador Malo</cp:lastModifiedBy>
  <cp:revision>90</cp:revision>
  <dcterms:created xsi:type="dcterms:W3CDTF">2017-03-07T14:55:08Z</dcterms:created>
  <dcterms:modified xsi:type="dcterms:W3CDTF">2017-03-27T02:50:53Z</dcterms:modified>
</cp:coreProperties>
</file>