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1" r:id="rId7"/>
    <p:sldId id="266" r:id="rId8"/>
    <p:sldId id="269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4ED"/>
    <a:srgbClr val="1BB215"/>
    <a:srgbClr val="B151FD"/>
    <a:srgbClr val="EF8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9"/>
    <p:restoredTop sz="94655"/>
  </p:normalViewPr>
  <p:slideViewPr>
    <p:cSldViewPr snapToGrid="0" snapToObjects="1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pattFill prst="ltHorz">
          <a:fgClr>
            <a:schemeClr val="bg2">
              <a:tint val="95000"/>
              <a:satMod val="17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081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68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2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38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13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07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16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712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47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64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0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6426-FCDB-154E-962A-6E95582987F1}" type="datetimeFigureOut">
              <a:rPr lang="es-ES_tradnl" smtClean="0"/>
              <a:t>24/03/2017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47A2-EA92-7348-8852-2873A718087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82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pides.mx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pides.mx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8383" y="2815462"/>
            <a:ext cx="10933612" cy="1660025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Estadísticas e Infografías de la Educación Superior</a:t>
            </a:r>
            <a:b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ciclo escolar 2015-2016</a:t>
            </a:r>
            <a:b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s-ES_tradn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197294" y="114678"/>
            <a:ext cx="1875790" cy="2437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9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2643" y="493986"/>
            <a:ext cx="11403874" cy="1699359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accent6">
                    <a:lumMod val="75000"/>
                  </a:schemeClr>
                </a:solidFill>
              </a:rPr>
              <a:t>Portal PIDES</a:t>
            </a:r>
          </a:p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www.pides.mx</a:t>
            </a:r>
            <a:endParaRPr lang="es-ES_tradnl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04" y="2008067"/>
            <a:ext cx="10040915" cy="53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67692" y="274320"/>
            <a:ext cx="7283007" cy="2270943"/>
          </a:xfrm>
        </p:spPr>
        <p:txBody>
          <a:bodyPr>
            <a:normAutofit/>
          </a:bodyPr>
          <a:lstStyle/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www.pides.mx</a:t>
            </a:r>
            <a:endParaRPr lang="es-ES_tradnl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s-ES_tradn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_tradnl" sz="2800" dirty="0" smtClean="0"/>
              <a:t>			</a:t>
            </a:r>
          </a:p>
          <a:p>
            <a:pPr algn="l"/>
            <a:r>
              <a:rPr lang="es-ES_tradnl" sz="2800" dirty="0" smtClean="0"/>
              <a:t>			   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Documentos 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de Trabajo</a:t>
            </a:r>
          </a:p>
          <a:p>
            <a:endParaRPr lang="es-ES_trad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86" y="1179899"/>
            <a:ext cx="6561063" cy="3585639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6116985" y="2254016"/>
            <a:ext cx="1483242" cy="138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551" y="3292261"/>
            <a:ext cx="5328019" cy="37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343994" y="288192"/>
            <a:ext cx="6959493" cy="763893"/>
          </a:xfrm>
        </p:spPr>
        <p:txBody>
          <a:bodyPr>
            <a:normAutofit/>
          </a:bodyPr>
          <a:lstStyle/>
          <a:p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Formato 911</a:t>
            </a:r>
            <a:endParaRPr lang="es-ES_trad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3" y="1537237"/>
            <a:ext cx="10314241" cy="78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51829" y="1191031"/>
            <a:ext cx="2637909" cy="1692166"/>
          </a:xfrm>
        </p:spPr>
        <p:txBody>
          <a:bodyPr>
            <a:normAutofit/>
          </a:bodyPr>
          <a:lstStyle/>
          <a:p>
            <a:endParaRPr lang="es-ES_tradnl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Ficha Institucional</a:t>
            </a:r>
            <a:endParaRPr lang="es-ES_trad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357" y="1191031"/>
            <a:ext cx="83153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2643" y="960120"/>
            <a:ext cx="7209909" cy="5377617"/>
          </a:xfrm>
        </p:spPr>
        <p:txBody>
          <a:bodyPr>
            <a:normAutofit fontScale="92500" lnSpcReduction="20000"/>
          </a:bodyPr>
          <a:lstStyle/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Estadísticas e Infografías de la Educación Superior</a:t>
            </a:r>
          </a:p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ciclo escolar 2015-2016</a:t>
            </a:r>
          </a:p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_tradnl" sz="3000" b="1" dirty="0"/>
              <a:t>Panorama de la Educación </a:t>
            </a:r>
            <a:r>
              <a:rPr lang="es-ES_tradnl" sz="3000" b="1" dirty="0" smtClean="0"/>
              <a:t>Superior</a:t>
            </a:r>
            <a:endParaRPr lang="es-ES_tradnl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MX" sz="3200" dirty="0"/>
              <a:t>Matrícula de educación superior por entidad </a:t>
            </a:r>
            <a:r>
              <a:rPr lang="es-MX" sz="3200" dirty="0" smtClean="0"/>
              <a:t>federativa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dirty="0"/>
              <a:t>Género y modalidad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dirty="0"/>
              <a:t>1er ingreso, reingreso, egresados y titulados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dirty="0"/>
              <a:t>Tasas de absorción y cobertura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dirty="0"/>
              <a:t>Nivel escolar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dirty="0"/>
              <a:t>Tamaño de institución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_tradnl" dirty="0"/>
              <a:t>Área de conocimiento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ES_tradnl" sz="3200" dirty="0"/>
              <a:t>Referente nacional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ES_tradnl" sz="3200" dirty="0"/>
              <a:t>Datos estatales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endParaRPr lang="es-ES_tradnl" sz="3200" dirty="0" smtClean="0">
              <a:latin typeface="+mj-lt"/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es-ES_tradnl" sz="3200" dirty="0" smtClean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60" y="1086243"/>
            <a:ext cx="4549884" cy="55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623660" y="1044203"/>
            <a:ext cx="6327040" cy="5377617"/>
          </a:xfrm>
        </p:spPr>
        <p:txBody>
          <a:bodyPr>
            <a:normAutofit fontScale="92500" lnSpcReduction="10000"/>
          </a:bodyPr>
          <a:lstStyle/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Estadísticas e Infografías de la Educación Superior</a:t>
            </a:r>
          </a:p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ciclo escolar 2015-2016</a:t>
            </a:r>
          </a:p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s-ES_tradnl" sz="3000" b="1" dirty="0"/>
              <a:t>Infografías </a:t>
            </a:r>
            <a:endParaRPr lang="es-ES_tradnl" sz="3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s-MX" dirty="0"/>
              <a:t>Centro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s-MX" dirty="0"/>
              <a:t>Occidente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s-MX" dirty="0"/>
              <a:t>Noroeste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s-ES_tradnl" dirty="0"/>
              <a:t>Noreste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s-ES_tradnl" dirty="0"/>
              <a:t>Sur </a:t>
            </a:r>
            <a:r>
              <a:rPr lang="es-ES_tradnl" dirty="0" smtClean="0"/>
              <a:t>- Sureste</a:t>
            </a:r>
            <a:endParaRPr lang="es-ES_tradnl" sz="1400" dirty="0" smtClean="0"/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MX" sz="2600" dirty="0" smtClean="0"/>
              <a:t>Instituciones  </a:t>
            </a:r>
            <a:r>
              <a:rPr lang="es-MX" sz="2600" dirty="0"/>
              <a:t>y Dependencias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MX" sz="2600" dirty="0"/>
              <a:t>Matrícula de educación superior por región</a:t>
            </a:r>
          </a:p>
          <a:p>
            <a:pPr marL="1257300" lvl="2" indent="-3429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dirty="0"/>
              <a:t>Género y modalidad</a:t>
            </a:r>
          </a:p>
          <a:p>
            <a:pPr marL="1257300" lvl="2" indent="-3429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1900" dirty="0"/>
              <a:t>Nivel escolar</a:t>
            </a:r>
          </a:p>
          <a:p>
            <a:pPr marL="1257300" lvl="2" indent="-34290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1900" dirty="0"/>
              <a:t>Área de conocimiento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es-ES_tradnl" sz="3200" dirty="0" smtClean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8642"/>
            <a:ext cx="5538459" cy="38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01736" y="1473551"/>
            <a:ext cx="6078383" cy="5377617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Estadísticas e Infografías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de la Educación Superior</a:t>
            </a: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ciclo escolar 2015-2016</a:t>
            </a:r>
          </a:p>
          <a:p>
            <a:endParaRPr lang="es-ES_tradnl" sz="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l"/>
            <a:r>
              <a:rPr lang="es-ES_tradnl" b="1" dirty="0" smtClean="0"/>
              <a:t>Panorama </a:t>
            </a:r>
            <a:r>
              <a:rPr lang="es-ES_tradnl" b="1" dirty="0" smtClean="0"/>
              <a:t>de la Educación Superior </a:t>
            </a:r>
          </a:p>
          <a:p>
            <a:pPr lvl="1" algn="l"/>
            <a:r>
              <a:rPr lang="es-ES_tradnl" b="1" dirty="0"/>
              <a:t> </a:t>
            </a:r>
            <a:r>
              <a:rPr lang="es-ES_tradnl" b="1" dirty="0" smtClean="0"/>
              <a:t>de </a:t>
            </a:r>
            <a:r>
              <a:rPr lang="es-ES_tradnl" b="1" dirty="0" smtClean="0"/>
              <a:t>la </a:t>
            </a:r>
            <a:r>
              <a:rPr lang="es-ES_tradnl" b="1" dirty="0"/>
              <a:t>R</a:t>
            </a:r>
            <a:r>
              <a:rPr lang="es-ES_tradnl" b="1" dirty="0" smtClean="0"/>
              <a:t>epública Mexicana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MX" sz="2200" dirty="0" smtClean="0"/>
              <a:t>Infraestructura</a:t>
            </a:r>
            <a:endParaRPr lang="es-MX" sz="2200" dirty="0"/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ES_tradnl" sz="2200" dirty="0" smtClean="0"/>
              <a:t>Nueva tipología de IES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ES_tradnl" sz="2200" dirty="0" smtClean="0"/>
              <a:t>Oferta Educativa</a:t>
            </a:r>
            <a:endParaRPr lang="es-ES_tradnl" sz="2200" dirty="0"/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charset="2"/>
              <a:buChar char="Ø"/>
            </a:pPr>
            <a:r>
              <a:rPr lang="es-ES_tradnl" sz="2200" dirty="0" smtClean="0"/>
              <a:t>Matrícula</a:t>
            </a:r>
            <a:endParaRPr lang="es-ES_tradnl" sz="2200" dirty="0"/>
          </a:p>
          <a:p>
            <a:pPr lvl="1" algn="l"/>
            <a:endParaRPr lang="es-MX" dirty="0"/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es-ES_tradnl" sz="3200" dirty="0" smtClean="0">
              <a:latin typeface="+mj-lt"/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es-ES_tradnl" sz="3200" dirty="0" smtClean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388620"/>
            <a:ext cx="25654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3" y="274320"/>
            <a:ext cx="1930400" cy="685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394" y="960120"/>
            <a:ext cx="4506306" cy="57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121</Words>
  <Application>Microsoft Office PowerPoint</Application>
  <PresentationFormat>Panorámica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de Office</vt:lpstr>
      <vt:lpstr> Estadísticas e Infografías de la Educación Superior ciclo escolar 2015-2016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3ª Reunión de Autoridades de Educación Superior  en torno al  Programa Integral del Desarrollo de la Educación Superior</dc:title>
  <dc:creator>Salvador Malo Álvarez</dc:creator>
  <cp:lastModifiedBy>GUILLERMO ANTONIO REYNA FIGUEROA</cp:lastModifiedBy>
  <cp:revision>89</cp:revision>
  <dcterms:created xsi:type="dcterms:W3CDTF">2017-03-07T14:55:08Z</dcterms:created>
  <dcterms:modified xsi:type="dcterms:W3CDTF">2017-03-24T20:18:37Z</dcterms:modified>
</cp:coreProperties>
</file>