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  <Override PartName="/ppt/charts/style10.xml" ContentType="application/vnd.ms-office.chartstyle+xml"/>
  <Override PartName="/ppt/charts/colors10.xml" ContentType="application/vnd.ms-office.chartcolorstyle+xml"/>
  <Override PartName="/ppt/charts/style11.xml" ContentType="application/vnd.ms-office.chartstyle+xml"/>
  <Override PartName="/ppt/charts/colors11.xml" ContentType="application/vnd.ms-office.chartcolorstyle+xml"/>
  <Override PartName="/ppt/charts/style12.xml" ContentType="application/vnd.ms-office.chartstyle+xml"/>
  <Override PartName="/ppt/charts/colors12.xml" ContentType="application/vnd.ms-office.chartcolorstyle+xml"/>
  <Override PartName="/ppt/charts/style13.xml" ContentType="application/vnd.ms-office.chartstyle+xml"/>
  <Override PartName="/ppt/charts/colors1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4" r:id="rId2"/>
    <p:sldId id="292" r:id="rId3"/>
    <p:sldId id="299" r:id="rId4"/>
    <p:sldId id="293" r:id="rId5"/>
    <p:sldId id="295" r:id="rId6"/>
    <p:sldId id="296" r:id="rId7"/>
    <p:sldId id="297" r:id="rId8"/>
    <p:sldId id="290" r:id="rId9"/>
    <p:sldId id="300" r:id="rId10"/>
    <p:sldId id="301" r:id="rId11"/>
    <p:sldId id="302" r:id="rId12"/>
    <p:sldId id="303" r:id="rId13"/>
    <p:sldId id="304" r:id="rId14"/>
    <p:sldId id="291" r:id="rId15"/>
    <p:sldId id="286" r:id="rId16"/>
    <p:sldId id="273" r:id="rId17"/>
    <p:sldId id="272" r:id="rId18"/>
    <p:sldId id="270" r:id="rId19"/>
    <p:sldId id="287" r:id="rId20"/>
    <p:sldId id="269" r:id="rId21"/>
    <p:sldId id="288" r:id="rId22"/>
    <p:sldId id="289" r:id="rId23"/>
    <p:sldId id="305" r:id="rId2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7E7"/>
    <a:srgbClr val="FF66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274" autoAdjust="0"/>
    <p:restoredTop sz="86357" autoAdjust="0"/>
  </p:normalViewPr>
  <p:slideViewPr>
    <p:cSldViewPr snapToGrid="0">
      <p:cViewPr varScale="1">
        <p:scale>
          <a:sx n="55" d="100"/>
          <a:sy n="55" d="100"/>
        </p:scale>
        <p:origin x="-1512" y="-1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25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ioridades%20PIDES%20correcto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o.salinas\Desktop\MARIO\DGESU\PIDES\Prioridades%20PIDES%20correcto.xlsx" TargetMode="External"/><Relationship Id="rId2" Type="http://schemas.microsoft.com/office/2011/relationships/chartStyle" Target="style10.xml"/><Relationship Id="rId3" Type="http://schemas.microsoft.com/office/2011/relationships/chartColorStyle" Target="colors10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o.salinas\Desktop\MARIO\DGESU\PIDES\Prioridades%20PIDES.xlsx" TargetMode="External"/><Relationship Id="rId2" Type="http://schemas.microsoft.com/office/2011/relationships/chartStyle" Target="style11.xml"/><Relationship Id="rId3" Type="http://schemas.microsoft.com/office/2011/relationships/chartColorStyle" Target="colors1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o.salinas\Desktop\MARIO\DGESU\PIDES\Prioridades%20PIDES%20correcto.xlsx" TargetMode="External"/><Relationship Id="rId2" Type="http://schemas.microsoft.com/office/2011/relationships/chartStyle" Target="style12.xml"/><Relationship Id="rId3" Type="http://schemas.microsoft.com/office/2011/relationships/chartColorStyle" Target="colors1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o.salinas\Desktop\MARIO\DGESU\PIDES\Prioridades%20PIDES%20correcto.xlsx" TargetMode="External"/><Relationship Id="rId2" Type="http://schemas.microsoft.com/office/2011/relationships/chartStyle" Target="style13.xml"/><Relationship Id="rId3" Type="http://schemas.microsoft.com/office/2011/relationships/chartColorStyle" Target="colors1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ioridades%20PIDES%20correcto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ioridades%20PIDES%20correcto.xlsx" TargetMode="External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ioridades%20PIDES%20correcto.xlsx" TargetMode="External"/><Relationship Id="rId2" Type="http://schemas.microsoft.com/office/2011/relationships/chartStyle" Target="style4.xml"/><Relationship Id="rId3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ioridades%20PIDES%20correcto.xlsx" TargetMode="External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o.salinas\Desktop\MARIO\DGESU\PIDES\Prioridades%20PIDES.xlsx" TargetMode="External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o.salinas\Desktop\MARIO\DGESU\PIDES\Prioridades%20PIDES.xlsx" TargetMode="External"/><Relationship Id="rId2" Type="http://schemas.microsoft.com/office/2011/relationships/chartStyle" Target="style7.xml"/><Relationship Id="rId3" Type="http://schemas.microsoft.com/office/2011/relationships/chartColorStyle" Target="colors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o.salinas\Desktop\MARIO\DGESU\PIDES\Prioridades%20PIDES.xlsx" TargetMode="External"/><Relationship Id="rId2" Type="http://schemas.microsoft.com/office/2011/relationships/chartStyle" Target="style8.xml"/><Relationship Id="rId3" Type="http://schemas.microsoft.com/office/2011/relationships/chartColorStyle" Target="colors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o.salinas\Desktop\MARIO\DGESU\PIDES\Prioridades%20PIDES%20correcto.xlsx" TargetMode="External"/><Relationship Id="rId2" Type="http://schemas.microsoft.com/office/2011/relationships/chartStyle" Target="style9.xml"/><Relationship Id="rId3" Type="http://schemas.microsoft.com/office/2011/relationships/chartColorStyle" Target="colors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00120773490714"/>
          <c:y val="0.177977777777778"/>
          <c:w val="0.957406224923289"/>
          <c:h val="0.695469991251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Regiones!$C$3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Regiones!$B$4:$B$8</c:f>
              <c:strCache>
                <c:ptCount val="1"/>
                <c:pt idx="0">
                  <c:v>Noroeste</c:v>
                </c:pt>
              </c:strCache>
              <c:extLst xmlns:c16r2="http://schemas.microsoft.com/office/drawing/2015/06/chart"/>
            </c:strRef>
          </c:cat>
          <c:val>
            <c:numRef>
              <c:f>Regiones!$C$4:$C$8</c:f>
              <c:numCache>
                <c:formatCode>0.0</c:formatCode>
                <c:ptCount val="1"/>
                <c:pt idx="0">
                  <c:v>6.097674418604651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20-4984-A5F4-C94C15C929E6}"/>
            </c:ext>
          </c:extLst>
        </c:ser>
        <c:ser>
          <c:idx val="1"/>
          <c:order val="1"/>
          <c:tx>
            <c:strRef>
              <c:f>Regiones!$D$3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Regiones!$B$4:$B$8</c:f>
              <c:strCache>
                <c:ptCount val="1"/>
                <c:pt idx="0">
                  <c:v>Noroeste</c:v>
                </c:pt>
              </c:strCache>
              <c:extLst xmlns:c16r2="http://schemas.microsoft.com/office/drawing/2015/06/chart"/>
            </c:strRef>
          </c:cat>
          <c:val>
            <c:numRef>
              <c:f>Regiones!$D$4:$D$8</c:f>
              <c:numCache>
                <c:formatCode>0.0</c:formatCode>
                <c:ptCount val="1"/>
                <c:pt idx="0">
                  <c:v>6.567307692307692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920-4984-A5F4-C94C15C929E6}"/>
            </c:ext>
          </c:extLst>
        </c:ser>
        <c:ser>
          <c:idx val="2"/>
          <c:order val="2"/>
          <c:tx>
            <c:strRef>
              <c:f>Regiones!$E$3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Regiones!$B$4:$B$8</c:f>
              <c:strCache>
                <c:ptCount val="1"/>
                <c:pt idx="0">
                  <c:v>Noroeste</c:v>
                </c:pt>
              </c:strCache>
              <c:extLst xmlns:c16r2="http://schemas.microsoft.com/office/drawing/2015/06/chart"/>
            </c:strRef>
          </c:cat>
          <c:val>
            <c:numRef>
              <c:f>Regiones!$E$4:$E$8</c:f>
              <c:numCache>
                <c:formatCode>0.0</c:formatCode>
                <c:ptCount val="1"/>
                <c:pt idx="0">
                  <c:v>6.083333333333333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920-4984-A5F4-C94C15C929E6}"/>
            </c:ext>
          </c:extLst>
        </c:ser>
        <c:ser>
          <c:idx val="3"/>
          <c:order val="3"/>
          <c:tx>
            <c:strRef>
              <c:f>Regiones!$F$3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Regiones!$B$4:$B$8</c:f>
              <c:strCache>
                <c:ptCount val="1"/>
                <c:pt idx="0">
                  <c:v>Noroeste</c:v>
                </c:pt>
              </c:strCache>
              <c:extLst xmlns:c16r2="http://schemas.microsoft.com/office/drawing/2015/06/chart"/>
            </c:strRef>
          </c:cat>
          <c:val>
            <c:numRef>
              <c:f>Regiones!$F$4:$F$8</c:f>
              <c:numCache>
                <c:formatCode>0.0</c:formatCode>
                <c:ptCount val="1"/>
                <c:pt idx="0">
                  <c:v>5.34065934065934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920-4984-A5F4-C94C15C929E6}"/>
            </c:ext>
          </c:extLst>
        </c:ser>
        <c:ser>
          <c:idx val="4"/>
          <c:order val="4"/>
          <c:tx>
            <c:strRef>
              <c:f>Regiones!$G$3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Regiones!$B$4:$B$8</c:f>
              <c:strCache>
                <c:ptCount val="1"/>
                <c:pt idx="0">
                  <c:v>Noroeste</c:v>
                </c:pt>
              </c:strCache>
              <c:extLst xmlns:c16r2="http://schemas.microsoft.com/office/drawing/2015/06/chart"/>
            </c:strRef>
          </c:cat>
          <c:val>
            <c:numRef>
              <c:f>Regiones!$G$4:$G$8</c:f>
              <c:numCache>
                <c:formatCode>0.0</c:formatCode>
                <c:ptCount val="1"/>
                <c:pt idx="0">
                  <c:v>4.832116788321168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920-4984-A5F4-C94C15C929E6}"/>
            </c:ext>
          </c:extLst>
        </c:ser>
        <c:ser>
          <c:idx val="5"/>
          <c:order val="5"/>
          <c:tx>
            <c:strRef>
              <c:f>Regiones!$H$3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Regiones!$B$4:$B$8</c:f>
              <c:strCache>
                <c:ptCount val="1"/>
                <c:pt idx="0">
                  <c:v>Noroeste</c:v>
                </c:pt>
              </c:strCache>
              <c:extLst xmlns:c16r2="http://schemas.microsoft.com/office/drawing/2015/06/chart"/>
            </c:strRef>
          </c:cat>
          <c:val>
            <c:numRef>
              <c:f>Regiones!$H$4:$H$8</c:f>
              <c:numCache>
                <c:formatCode>0.0</c:formatCode>
                <c:ptCount val="1"/>
                <c:pt idx="0">
                  <c:v>4.957575757575753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920-4984-A5F4-C94C15C929E6}"/>
            </c:ext>
          </c:extLst>
        </c:ser>
        <c:ser>
          <c:idx val="6"/>
          <c:order val="6"/>
          <c:tx>
            <c:strRef>
              <c:f>Regiones!$I$3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Regiones!$B$4:$B$8</c:f>
              <c:strCache>
                <c:ptCount val="1"/>
                <c:pt idx="0">
                  <c:v>Noroeste</c:v>
                </c:pt>
              </c:strCache>
              <c:extLst xmlns:c16r2="http://schemas.microsoft.com/office/drawing/2015/06/chart"/>
            </c:strRef>
          </c:cat>
          <c:val>
            <c:numRef>
              <c:f>Regiones!$I$4:$I$8</c:f>
              <c:numCache>
                <c:formatCode>0.0</c:formatCode>
                <c:ptCount val="1"/>
                <c:pt idx="0">
                  <c:v>3.854166666666666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920-4984-A5F4-C94C15C929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01265272"/>
        <c:axId val="2101268664"/>
      </c:barChart>
      <c:catAx>
        <c:axId val="2101265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1268664"/>
        <c:crosses val="autoZero"/>
        <c:auto val="1"/>
        <c:lblAlgn val="ctr"/>
        <c:lblOffset val="100"/>
        <c:noMultiLvlLbl val="0"/>
      </c:catAx>
      <c:valAx>
        <c:axId val="2101268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1265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309689888620003"/>
          <c:y val="0.027221697287839"/>
          <c:w val="0.956362673516202"/>
          <c:h val="0.1394449693788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91139271653543"/>
          <c:y val="0.0982322596831185"/>
          <c:w val="0.953358773446502"/>
          <c:h val="0.833376407303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'Región Occidente'!$C$2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Occidente'!$B$7:$B$10</c:f>
              <c:strCache>
                <c:ptCount val="4"/>
                <c:pt idx="0">
                  <c:v>Colima</c:v>
                </c:pt>
                <c:pt idx="1">
                  <c:v>Aguascalientes</c:v>
                </c:pt>
                <c:pt idx="2">
                  <c:v>Guanajuato</c:v>
                </c:pt>
                <c:pt idx="3">
                  <c:v>Jalisco</c:v>
                </c:pt>
              </c:strCache>
            </c:strRef>
          </c:cat>
          <c:val>
            <c:numRef>
              <c:f>'Región Occidente'!$C$7:$C$10</c:f>
              <c:numCache>
                <c:formatCode>0.0</c:formatCode>
                <c:ptCount val="4"/>
                <c:pt idx="0">
                  <c:v>6.791666666666667</c:v>
                </c:pt>
                <c:pt idx="1">
                  <c:v>6.487179487179487</c:v>
                </c:pt>
                <c:pt idx="2">
                  <c:v>6.150537634408599</c:v>
                </c:pt>
                <c:pt idx="3">
                  <c:v>6.0253164556962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9B-46A9-ACB5-F8181A551C7E}"/>
            </c:ext>
          </c:extLst>
        </c:ser>
        <c:ser>
          <c:idx val="1"/>
          <c:order val="1"/>
          <c:tx>
            <c:strRef>
              <c:f>'Región Occidente'!$D$2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Occidente'!$B$7:$B$10</c:f>
              <c:strCache>
                <c:ptCount val="4"/>
                <c:pt idx="0">
                  <c:v>Colima</c:v>
                </c:pt>
                <c:pt idx="1">
                  <c:v>Aguascalientes</c:v>
                </c:pt>
                <c:pt idx="2">
                  <c:v>Guanajuato</c:v>
                </c:pt>
                <c:pt idx="3">
                  <c:v>Jalisco</c:v>
                </c:pt>
              </c:strCache>
            </c:strRef>
          </c:cat>
          <c:val>
            <c:numRef>
              <c:f>'Región Occidente'!$D$7:$D$10</c:f>
              <c:numCache>
                <c:formatCode>0.0</c:formatCode>
                <c:ptCount val="4"/>
                <c:pt idx="0">
                  <c:v>6.846153846153846</c:v>
                </c:pt>
                <c:pt idx="1">
                  <c:v>5.619047619047619</c:v>
                </c:pt>
                <c:pt idx="2">
                  <c:v>6.122448979591836</c:v>
                </c:pt>
                <c:pt idx="3">
                  <c:v>6.938775510204081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59B-46A9-ACB5-F8181A551C7E}"/>
            </c:ext>
          </c:extLst>
        </c:ser>
        <c:ser>
          <c:idx val="2"/>
          <c:order val="2"/>
          <c:tx>
            <c:strRef>
              <c:f>'Región Occidente'!$E$2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Occidente'!$B$7:$B$10</c:f>
              <c:strCache>
                <c:ptCount val="4"/>
                <c:pt idx="0">
                  <c:v>Colima</c:v>
                </c:pt>
                <c:pt idx="1">
                  <c:v>Aguascalientes</c:v>
                </c:pt>
                <c:pt idx="2">
                  <c:v>Guanajuato</c:v>
                </c:pt>
                <c:pt idx="3">
                  <c:v>Jalisco</c:v>
                </c:pt>
              </c:strCache>
            </c:strRef>
          </c:cat>
          <c:val>
            <c:numRef>
              <c:f>'Región Occidente'!$E$7:$E$10</c:f>
              <c:numCache>
                <c:formatCode>0.0</c:formatCode>
                <c:ptCount val="4"/>
                <c:pt idx="0">
                  <c:v>7.333333333333333</c:v>
                </c:pt>
                <c:pt idx="1">
                  <c:v>6.812499999999997</c:v>
                </c:pt>
                <c:pt idx="2">
                  <c:v>5.6</c:v>
                </c:pt>
                <c:pt idx="3">
                  <c:v>6.277777777777778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59B-46A9-ACB5-F8181A551C7E}"/>
            </c:ext>
          </c:extLst>
        </c:ser>
        <c:ser>
          <c:idx val="3"/>
          <c:order val="3"/>
          <c:tx>
            <c:strRef>
              <c:f>'Región Occidente'!$F$2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Occidente'!$B$7:$B$10</c:f>
              <c:strCache>
                <c:ptCount val="4"/>
                <c:pt idx="0">
                  <c:v>Colima</c:v>
                </c:pt>
                <c:pt idx="1">
                  <c:v>Aguascalientes</c:v>
                </c:pt>
                <c:pt idx="2">
                  <c:v>Guanajuato</c:v>
                </c:pt>
                <c:pt idx="3">
                  <c:v>Jalisco</c:v>
                </c:pt>
              </c:strCache>
            </c:strRef>
          </c:cat>
          <c:val>
            <c:numRef>
              <c:f>'Región Occidente'!$F$7:$F$10</c:f>
              <c:numCache>
                <c:formatCode>0.0</c:formatCode>
                <c:ptCount val="4"/>
                <c:pt idx="0">
                  <c:v>4.888888888888887</c:v>
                </c:pt>
                <c:pt idx="1">
                  <c:v>4.5</c:v>
                </c:pt>
                <c:pt idx="2">
                  <c:v>5.575757575757576</c:v>
                </c:pt>
                <c:pt idx="3">
                  <c:v>5.51351351351351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59B-46A9-ACB5-F8181A551C7E}"/>
            </c:ext>
          </c:extLst>
        </c:ser>
        <c:ser>
          <c:idx val="4"/>
          <c:order val="4"/>
          <c:tx>
            <c:strRef>
              <c:f>'Región Occidente'!$G$2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Occidente'!$B$7:$B$10</c:f>
              <c:strCache>
                <c:ptCount val="4"/>
                <c:pt idx="0">
                  <c:v>Colima</c:v>
                </c:pt>
                <c:pt idx="1">
                  <c:v>Aguascalientes</c:v>
                </c:pt>
                <c:pt idx="2">
                  <c:v>Guanajuato</c:v>
                </c:pt>
                <c:pt idx="3">
                  <c:v>Jalisco</c:v>
                </c:pt>
              </c:strCache>
            </c:strRef>
          </c:cat>
          <c:val>
            <c:numRef>
              <c:f>'Región Occidente'!$G$7:$G$10</c:f>
              <c:numCache>
                <c:formatCode>0.0</c:formatCode>
                <c:ptCount val="4"/>
                <c:pt idx="0">
                  <c:v>3.846153846153846</c:v>
                </c:pt>
                <c:pt idx="1">
                  <c:v>4.476190476190476</c:v>
                </c:pt>
                <c:pt idx="2">
                  <c:v>5.092592592592593</c:v>
                </c:pt>
                <c:pt idx="3">
                  <c:v>4.763636363636364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59B-46A9-ACB5-F8181A551C7E}"/>
            </c:ext>
          </c:extLst>
        </c:ser>
        <c:ser>
          <c:idx val="5"/>
          <c:order val="5"/>
          <c:tx>
            <c:strRef>
              <c:f>'Región Occidente'!$H$2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Occidente'!$B$7:$B$10</c:f>
              <c:strCache>
                <c:ptCount val="4"/>
                <c:pt idx="0">
                  <c:v>Colima</c:v>
                </c:pt>
                <c:pt idx="1">
                  <c:v>Aguascalientes</c:v>
                </c:pt>
                <c:pt idx="2">
                  <c:v>Guanajuato</c:v>
                </c:pt>
                <c:pt idx="3">
                  <c:v>Jalisco</c:v>
                </c:pt>
              </c:strCache>
            </c:strRef>
          </c:cat>
          <c:val>
            <c:numRef>
              <c:f>'Región Occidente'!$H$7:$H$10</c:f>
              <c:numCache>
                <c:formatCode>0.0</c:formatCode>
                <c:ptCount val="4"/>
                <c:pt idx="0">
                  <c:v>4.571428571428571</c:v>
                </c:pt>
                <c:pt idx="1">
                  <c:v>5.848484848484846</c:v>
                </c:pt>
                <c:pt idx="2">
                  <c:v>4.880952380952381</c:v>
                </c:pt>
                <c:pt idx="3">
                  <c:v>4.083333333333333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59B-46A9-ACB5-F8181A551C7E}"/>
            </c:ext>
          </c:extLst>
        </c:ser>
        <c:ser>
          <c:idx val="6"/>
          <c:order val="6"/>
          <c:tx>
            <c:strRef>
              <c:f>'Región Occidente'!$I$2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Occidente'!$B$7:$B$10</c:f>
              <c:strCache>
                <c:ptCount val="4"/>
                <c:pt idx="0">
                  <c:v>Colima</c:v>
                </c:pt>
                <c:pt idx="1">
                  <c:v>Aguascalientes</c:v>
                </c:pt>
                <c:pt idx="2">
                  <c:v>Guanajuato</c:v>
                </c:pt>
                <c:pt idx="3">
                  <c:v>Jalisco</c:v>
                </c:pt>
              </c:strCache>
            </c:strRef>
          </c:cat>
          <c:val>
            <c:numRef>
              <c:f>'Región Occidente'!$I$7:$I$10</c:f>
              <c:numCache>
                <c:formatCode>0.0</c:formatCode>
                <c:ptCount val="4"/>
                <c:pt idx="0">
                  <c:v>2.0</c:v>
                </c:pt>
                <c:pt idx="1">
                  <c:v>2.666666666666666</c:v>
                </c:pt>
                <c:pt idx="2">
                  <c:v>2.071428571428571</c:v>
                </c:pt>
                <c:pt idx="3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59B-46A9-ACB5-F8181A551C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4893176"/>
        <c:axId val="2104896488"/>
      </c:barChart>
      <c:catAx>
        <c:axId val="2104893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896488"/>
        <c:crosses val="autoZero"/>
        <c:auto val="1"/>
        <c:lblAlgn val="ctr"/>
        <c:lblOffset val="100"/>
        <c:noMultiLvlLbl val="0"/>
      </c:catAx>
      <c:valAx>
        <c:axId val="2104896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893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419054297900263"/>
          <c:y val="0.0045577146715395"/>
          <c:w val="0.947885498687664"/>
          <c:h val="0.0909908952169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8174722541705"/>
          <c:y val="0.116561861260469"/>
          <c:w val="0.931352701235904"/>
          <c:h val="0.816371418420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Hoja4!$C$2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Hoja4!$B$3:$B$7</c:f>
              <c:strCache>
                <c:ptCount val="5"/>
                <c:pt idx="0">
                  <c:v>Tlaxcala</c:v>
                </c:pt>
                <c:pt idx="1">
                  <c:v>Ciudad de México</c:v>
                </c:pt>
                <c:pt idx="2">
                  <c:v>Hidalgo</c:v>
                </c:pt>
                <c:pt idx="3">
                  <c:v>Puebla</c:v>
                </c:pt>
                <c:pt idx="4">
                  <c:v>México</c:v>
                </c:pt>
              </c:strCache>
            </c:strRef>
          </c:cat>
          <c:val>
            <c:numRef>
              <c:f>Hoja4!$C$3:$C$7</c:f>
              <c:numCache>
                <c:formatCode>0.0</c:formatCode>
                <c:ptCount val="5"/>
                <c:pt idx="0">
                  <c:v>6.685714285714286</c:v>
                </c:pt>
                <c:pt idx="1">
                  <c:v>6.372549019607843</c:v>
                </c:pt>
                <c:pt idx="2">
                  <c:v>6.346153846153846</c:v>
                </c:pt>
                <c:pt idx="3">
                  <c:v>6.165137614678896</c:v>
                </c:pt>
                <c:pt idx="4">
                  <c:v>5.939890710382516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A3-4B99-ABF5-692DAC7084AC}"/>
            </c:ext>
          </c:extLst>
        </c:ser>
        <c:ser>
          <c:idx val="1"/>
          <c:order val="1"/>
          <c:tx>
            <c:strRef>
              <c:f>Hoja4!$D$2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Hoja4!$B$3:$B$7</c:f>
              <c:strCache>
                <c:ptCount val="5"/>
                <c:pt idx="0">
                  <c:v>Tlaxcala</c:v>
                </c:pt>
                <c:pt idx="1">
                  <c:v>Ciudad de México</c:v>
                </c:pt>
                <c:pt idx="2">
                  <c:v>Hidalgo</c:v>
                </c:pt>
                <c:pt idx="3">
                  <c:v>Puebla</c:v>
                </c:pt>
                <c:pt idx="4">
                  <c:v>México</c:v>
                </c:pt>
              </c:strCache>
            </c:strRef>
          </c:cat>
          <c:val>
            <c:numRef>
              <c:f>Hoja4!$D$3:$D$7</c:f>
              <c:numCache>
                <c:formatCode>0.0</c:formatCode>
                <c:ptCount val="5"/>
                <c:pt idx="0">
                  <c:v>7.0</c:v>
                </c:pt>
                <c:pt idx="1">
                  <c:v>7.424999999999997</c:v>
                </c:pt>
                <c:pt idx="2">
                  <c:v>7.27906976744186</c:v>
                </c:pt>
                <c:pt idx="3">
                  <c:v>6.583333333333333</c:v>
                </c:pt>
                <c:pt idx="4">
                  <c:v>6.755102040816326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A3-4B99-ABF5-692DAC7084AC}"/>
            </c:ext>
          </c:extLst>
        </c:ser>
        <c:ser>
          <c:idx val="2"/>
          <c:order val="2"/>
          <c:tx>
            <c:strRef>
              <c:f>Hoja4!$E$2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Hoja4!$B$3:$B$7</c:f>
              <c:strCache>
                <c:ptCount val="5"/>
                <c:pt idx="0">
                  <c:v>Tlaxcala</c:v>
                </c:pt>
                <c:pt idx="1">
                  <c:v>Ciudad de México</c:v>
                </c:pt>
                <c:pt idx="2">
                  <c:v>Hidalgo</c:v>
                </c:pt>
                <c:pt idx="3">
                  <c:v>Puebla</c:v>
                </c:pt>
                <c:pt idx="4">
                  <c:v>México</c:v>
                </c:pt>
              </c:strCache>
            </c:strRef>
          </c:cat>
          <c:val>
            <c:numRef>
              <c:f>Hoja4!$E$3:$E$7</c:f>
              <c:numCache>
                <c:formatCode>0.0</c:formatCode>
                <c:ptCount val="5"/>
                <c:pt idx="0">
                  <c:v>5.363636363636361</c:v>
                </c:pt>
                <c:pt idx="1">
                  <c:v>6.466666666666667</c:v>
                </c:pt>
                <c:pt idx="2">
                  <c:v>5.75</c:v>
                </c:pt>
                <c:pt idx="3">
                  <c:v>5.925925925925926</c:v>
                </c:pt>
                <c:pt idx="4">
                  <c:v>6.309859154929577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4A3-4B99-ABF5-692DAC7084AC}"/>
            </c:ext>
          </c:extLst>
        </c:ser>
        <c:ser>
          <c:idx val="3"/>
          <c:order val="3"/>
          <c:tx>
            <c:strRef>
              <c:f>Hoja4!$F$2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Hoja4!$B$3:$B$7</c:f>
              <c:strCache>
                <c:ptCount val="5"/>
                <c:pt idx="0">
                  <c:v>Tlaxcala</c:v>
                </c:pt>
                <c:pt idx="1">
                  <c:v>Ciudad de México</c:v>
                </c:pt>
                <c:pt idx="2">
                  <c:v>Hidalgo</c:v>
                </c:pt>
                <c:pt idx="3">
                  <c:v>Puebla</c:v>
                </c:pt>
                <c:pt idx="4">
                  <c:v>México</c:v>
                </c:pt>
              </c:strCache>
            </c:strRef>
          </c:cat>
          <c:val>
            <c:numRef>
              <c:f>Hoja4!$F$3:$F$7</c:f>
              <c:numCache>
                <c:formatCode>0.0</c:formatCode>
                <c:ptCount val="5"/>
                <c:pt idx="0">
                  <c:v>5.733333333333336</c:v>
                </c:pt>
                <c:pt idx="1">
                  <c:v>6.676470588235291</c:v>
                </c:pt>
                <c:pt idx="2">
                  <c:v>5.538461538461538</c:v>
                </c:pt>
                <c:pt idx="3">
                  <c:v>5.767441860465113</c:v>
                </c:pt>
                <c:pt idx="4">
                  <c:v>6.128440366972474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4A3-4B99-ABF5-692DAC7084AC}"/>
            </c:ext>
          </c:extLst>
        </c:ser>
        <c:ser>
          <c:idx val="4"/>
          <c:order val="4"/>
          <c:tx>
            <c:strRef>
              <c:f>Hoja4!$G$2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Hoja4!$B$3:$B$7</c:f>
              <c:strCache>
                <c:ptCount val="5"/>
                <c:pt idx="0">
                  <c:v>Tlaxcala</c:v>
                </c:pt>
                <c:pt idx="1">
                  <c:v>Ciudad de México</c:v>
                </c:pt>
                <c:pt idx="2">
                  <c:v>Hidalgo</c:v>
                </c:pt>
                <c:pt idx="3">
                  <c:v>Puebla</c:v>
                </c:pt>
                <c:pt idx="4">
                  <c:v>México</c:v>
                </c:pt>
              </c:strCache>
            </c:strRef>
          </c:cat>
          <c:val>
            <c:numRef>
              <c:f>Hoja4!$G$3:$G$7</c:f>
              <c:numCache>
                <c:formatCode>0.0</c:formatCode>
                <c:ptCount val="5"/>
                <c:pt idx="0">
                  <c:v>3.526315789473684</c:v>
                </c:pt>
                <c:pt idx="1">
                  <c:v>3.902439024390242</c:v>
                </c:pt>
                <c:pt idx="2">
                  <c:v>4.090909090909091</c:v>
                </c:pt>
                <c:pt idx="3">
                  <c:v>5.0</c:v>
                </c:pt>
                <c:pt idx="4">
                  <c:v>4.776978417266187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4A3-4B99-ABF5-692DAC7084AC}"/>
            </c:ext>
          </c:extLst>
        </c:ser>
        <c:ser>
          <c:idx val="5"/>
          <c:order val="5"/>
          <c:tx>
            <c:strRef>
              <c:f>Hoja4!$H$2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Hoja4!$B$3:$B$7</c:f>
              <c:strCache>
                <c:ptCount val="5"/>
                <c:pt idx="0">
                  <c:v>Tlaxcala</c:v>
                </c:pt>
                <c:pt idx="1">
                  <c:v>Ciudad de México</c:v>
                </c:pt>
                <c:pt idx="2">
                  <c:v>Hidalgo</c:v>
                </c:pt>
                <c:pt idx="3">
                  <c:v>Puebla</c:v>
                </c:pt>
                <c:pt idx="4">
                  <c:v>México</c:v>
                </c:pt>
              </c:strCache>
            </c:strRef>
          </c:cat>
          <c:val>
            <c:numRef>
              <c:f>Hoja4!$H$3:$H$7</c:f>
              <c:numCache>
                <c:formatCode>0.0</c:formatCode>
                <c:ptCount val="5"/>
                <c:pt idx="0">
                  <c:v>5.117647058823529</c:v>
                </c:pt>
                <c:pt idx="1">
                  <c:v>4.159999999999997</c:v>
                </c:pt>
                <c:pt idx="2">
                  <c:v>3.951219512195121</c:v>
                </c:pt>
                <c:pt idx="3">
                  <c:v>4.175438596491228</c:v>
                </c:pt>
                <c:pt idx="4">
                  <c:v>4.022222222222222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4A3-4B99-ABF5-692DAC7084AC}"/>
            </c:ext>
          </c:extLst>
        </c:ser>
        <c:ser>
          <c:idx val="6"/>
          <c:order val="6"/>
          <c:tx>
            <c:strRef>
              <c:f>Hoja4!$I$2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Hoja4!$B$3:$B$7</c:f>
              <c:strCache>
                <c:ptCount val="5"/>
                <c:pt idx="0">
                  <c:v>Tlaxcala</c:v>
                </c:pt>
                <c:pt idx="1">
                  <c:v>Ciudad de México</c:v>
                </c:pt>
                <c:pt idx="2">
                  <c:v>Hidalgo</c:v>
                </c:pt>
                <c:pt idx="3">
                  <c:v>Puebla</c:v>
                </c:pt>
                <c:pt idx="4">
                  <c:v>México</c:v>
                </c:pt>
              </c:strCache>
            </c:strRef>
          </c:cat>
          <c:val>
            <c:numRef>
              <c:f>Hoja4!$I$3:$I$7</c:f>
              <c:numCache>
                <c:formatCode>0.0</c:formatCode>
                <c:ptCount val="5"/>
                <c:pt idx="0">
                  <c:v>2.75</c:v>
                </c:pt>
                <c:pt idx="1">
                  <c:v>3.210526315789474</c:v>
                </c:pt>
                <c:pt idx="2">
                  <c:v>4.0</c:v>
                </c:pt>
                <c:pt idx="3">
                  <c:v>3.736842105263155</c:v>
                </c:pt>
                <c:pt idx="4">
                  <c:v>3.875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4A3-4B99-ABF5-692DAC7084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3726152"/>
        <c:axId val="2103729384"/>
      </c:barChart>
      <c:catAx>
        <c:axId val="2103726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729384"/>
        <c:crosses val="autoZero"/>
        <c:auto val="1"/>
        <c:lblAlgn val="ctr"/>
        <c:lblOffset val="100"/>
        <c:noMultiLvlLbl val="0"/>
      </c:catAx>
      <c:valAx>
        <c:axId val="2103729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726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62636154855643"/>
          <c:y val="0.0126981757650838"/>
          <c:w val="0.926028051181102"/>
          <c:h val="0.1065262279408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5020532343367"/>
          <c:y val="0.098125648198203"/>
          <c:w val="0.950298119641952"/>
          <c:h val="0.828623687854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'Sur-sureste'!$C$2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'Sur-sureste'!$B$7:$B$10</c:f>
              <c:strCache>
                <c:ptCount val="4"/>
                <c:pt idx="0">
                  <c:v>Tabasco</c:v>
                </c:pt>
                <c:pt idx="1">
                  <c:v>Veracruz</c:v>
                </c:pt>
                <c:pt idx="2">
                  <c:v>Campeche</c:v>
                </c:pt>
                <c:pt idx="3">
                  <c:v>Yucatán</c:v>
                </c:pt>
              </c:strCache>
            </c:strRef>
          </c:cat>
          <c:val>
            <c:numRef>
              <c:f>'Sur-sureste'!$C$7:$C$10</c:f>
              <c:numCache>
                <c:formatCode>0.0</c:formatCode>
                <c:ptCount val="4"/>
                <c:pt idx="0">
                  <c:v>6.488888888888889</c:v>
                </c:pt>
                <c:pt idx="1">
                  <c:v>6.415730337078649</c:v>
                </c:pt>
                <c:pt idx="2">
                  <c:v>6.34375</c:v>
                </c:pt>
                <c:pt idx="3">
                  <c:v>6.178571428571429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15-4FE1-8263-612FEA63BC39}"/>
            </c:ext>
          </c:extLst>
        </c:ser>
        <c:ser>
          <c:idx val="1"/>
          <c:order val="1"/>
          <c:tx>
            <c:strRef>
              <c:f>'Sur-sureste'!$D$2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'Sur-sureste'!$B$7:$B$10</c:f>
              <c:strCache>
                <c:ptCount val="4"/>
                <c:pt idx="0">
                  <c:v>Tabasco</c:v>
                </c:pt>
                <c:pt idx="1">
                  <c:v>Veracruz</c:v>
                </c:pt>
                <c:pt idx="2">
                  <c:v>Campeche</c:v>
                </c:pt>
                <c:pt idx="3">
                  <c:v>Yucatán</c:v>
                </c:pt>
              </c:strCache>
            </c:strRef>
          </c:cat>
          <c:val>
            <c:numRef>
              <c:f>'Sur-sureste'!$D$7:$D$10</c:f>
              <c:numCache>
                <c:formatCode>0.0</c:formatCode>
                <c:ptCount val="4"/>
                <c:pt idx="0">
                  <c:v>6.821428571428568</c:v>
                </c:pt>
                <c:pt idx="1">
                  <c:v>6.25</c:v>
                </c:pt>
                <c:pt idx="2">
                  <c:v>6.944444444444445</c:v>
                </c:pt>
                <c:pt idx="3">
                  <c:v>7.124999999999996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815-4FE1-8263-612FEA63BC39}"/>
            </c:ext>
          </c:extLst>
        </c:ser>
        <c:ser>
          <c:idx val="2"/>
          <c:order val="2"/>
          <c:tx>
            <c:strRef>
              <c:f>'Sur-sureste'!$E$2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'Sur-sureste'!$B$7:$B$10</c:f>
              <c:strCache>
                <c:ptCount val="4"/>
                <c:pt idx="0">
                  <c:v>Tabasco</c:v>
                </c:pt>
                <c:pt idx="1">
                  <c:v>Veracruz</c:v>
                </c:pt>
                <c:pt idx="2">
                  <c:v>Campeche</c:v>
                </c:pt>
                <c:pt idx="3">
                  <c:v>Yucatán</c:v>
                </c:pt>
              </c:strCache>
            </c:strRef>
          </c:cat>
          <c:val>
            <c:numRef>
              <c:f>'Sur-sureste'!$E$7:$E$10</c:f>
              <c:numCache>
                <c:formatCode>0.0</c:formatCode>
                <c:ptCount val="4"/>
                <c:pt idx="0">
                  <c:v>5.72</c:v>
                </c:pt>
                <c:pt idx="1">
                  <c:v>6.184210526315783</c:v>
                </c:pt>
                <c:pt idx="2">
                  <c:v>5.5</c:v>
                </c:pt>
                <c:pt idx="3">
                  <c:v>7.124999999999996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815-4FE1-8263-612FEA63BC39}"/>
            </c:ext>
          </c:extLst>
        </c:ser>
        <c:ser>
          <c:idx val="3"/>
          <c:order val="3"/>
          <c:tx>
            <c:strRef>
              <c:f>'Sur-sureste'!$F$2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'Sur-sureste'!$B$7:$B$10</c:f>
              <c:strCache>
                <c:ptCount val="4"/>
                <c:pt idx="0">
                  <c:v>Tabasco</c:v>
                </c:pt>
                <c:pt idx="1">
                  <c:v>Veracruz</c:v>
                </c:pt>
                <c:pt idx="2">
                  <c:v>Campeche</c:v>
                </c:pt>
                <c:pt idx="3">
                  <c:v>Yucatán</c:v>
                </c:pt>
              </c:strCache>
            </c:strRef>
          </c:cat>
          <c:val>
            <c:numRef>
              <c:f>'Sur-sureste'!$F$7:$F$10</c:f>
              <c:numCache>
                <c:formatCode>0.0</c:formatCode>
                <c:ptCount val="4"/>
                <c:pt idx="0">
                  <c:v>5.619047619047619</c:v>
                </c:pt>
                <c:pt idx="1">
                  <c:v>5.562499999999997</c:v>
                </c:pt>
                <c:pt idx="2">
                  <c:v>5.727272727272728</c:v>
                </c:pt>
                <c:pt idx="3">
                  <c:v>6.263157894736842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815-4FE1-8263-612FEA63BC39}"/>
            </c:ext>
          </c:extLst>
        </c:ser>
        <c:ser>
          <c:idx val="4"/>
          <c:order val="4"/>
          <c:tx>
            <c:strRef>
              <c:f>'Sur-sureste'!$G$2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'Sur-sureste'!$B$7:$B$10</c:f>
              <c:strCache>
                <c:ptCount val="4"/>
                <c:pt idx="0">
                  <c:v>Tabasco</c:v>
                </c:pt>
                <c:pt idx="1">
                  <c:v>Veracruz</c:v>
                </c:pt>
                <c:pt idx="2">
                  <c:v>Campeche</c:v>
                </c:pt>
                <c:pt idx="3">
                  <c:v>Yucatán</c:v>
                </c:pt>
              </c:strCache>
            </c:strRef>
          </c:cat>
          <c:val>
            <c:numRef>
              <c:f>'Sur-sureste'!$G$7:$G$10</c:f>
              <c:numCache>
                <c:formatCode>0.0</c:formatCode>
                <c:ptCount val="4"/>
                <c:pt idx="0">
                  <c:v>5.02564102564103</c:v>
                </c:pt>
                <c:pt idx="1">
                  <c:v>4.333333333333333</c:v>
                </c:pt>
                <c:pt idx="2">
                  <c:v>5.78125</c:v>
                </c:pt>
                <c:pt idx="3">
                  <c:v>4.111111111111111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815-4FE1-8263-612FEA63BC39}"/>
            </c:ext>
          </c:extLst>
        </c:ser>
        <c:ser>
          <c:idx val="5"/>
          <c:order val="5"/>
          <c:tx>
            <c:strRef>
              <c:f>'Sur-sureste'!$H$2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'Sur-sureste'!$B$7:$B$10</c:f>
              <c:strCache>
                <c:ptCount val="4"/>
                <c:pt idx="0">
                  <c:v>Tabasco</c:v>
                </c:pt>
                <c:pt idx="1">
                  <c:v>Veracruz</c:v>
                </c:pt>
                <c:pt idx="2">
                  <c:v>Campeche</c:v>
                </c:pt>
                <c:pt idx="3">
                  <c:v>Yucatán</c:v>
                </c:pt>
              </c:strCache>
            </c:strRef>
          </c:cat>
          <c:val>
            <c:numRef>
              <c:f>'Sur-sureste'!$H$7:$H$10</c:f>
              <c:numCache>
                <c:formatCode>0.0</c:formatCode>
                <c:ptCount val="4"/>
                <c:pt idx="0">
                  <c:v>4.703703703703706</c:v>
                </c:pt>
                <c:pt idx="1">
                  <c:v>4.92</c:v>
                </c:pt>
                <c:pt idx="2">
                  <c:v>4.647058823529407</c:v>
                </c:pt>
                <c:pt idx="3">
                  <c:v>4.576923076923077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815-4FE1-8263-612FEA63BC39}"/>
            </c:ext>
          </c:extLst>
        </c:ser>
        <c:ser>
          <c:idx val="6"/>
          <c:order val="6"/>
          <c:tx>
            <c:strRef>
              <c:f>'Sur-sureste'!$I$2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'Sur-sureste'!$B$7:$B$10</c:f>
              <c:strCache>
                <c:ptCount val="4"/>
                <c:pt idx="0">
                  <c:v>Tabasco</c:v>
                </c:pt>
                <c:pt idx="1">
                  <c:v>Veracruz</c:v>
                </c:pt>
                <c:pt idx="2">
                  <c:v>Campeche</c:v>
                </c:pt>
                <c:pt idx="3">
                  <c:v>Yucatán</c:v>
                </c:pt>
              </c:strCache>
            </c:strRef>
          </c:cat>
          <c:val>
            <c:numRef>
              <c:f>'Sur-sureste'!$I$7:$I$10</c:f>
              <c:numCache>
                <c:formatCode>0.0</c:formatCode>
                <c:ptCount val="4"/>
                <c:pt idx="0">
                  <c:v>2.2</c:v>
                </c:pt>
                <c:pt idx="1">
                  <c:v>3.285714285714286</c:v>
                </c:pt>
                <c:pt idx="2">
                  <c:v>2.76923076923077</c:v>
                </c:pt>
                <c:pt idx="3">
                  <c:v>3.666666666666666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815-4FE1-8263-612FEA63B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3822856"/>
        <c:axId val="2103826088"/>
      </c:barChart>
      <c:catAx>
        <c:axId val="2103822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826088"/>
        <c:crosses val="autoZero"/>
        <c:auto val="1"/>
        <c:lblAlgn val="ctr"/>
        <c:lblOffset val="100"/>
        <c:noMultiLvlLbl val="0"/>
      </c:catAx>
      <c:valAx>
        <c:axId val="2103826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822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367805148277981"/>
          <c:y val="0.000505369610295947"/>
          <c:w val="0.947793548867581"/>
          <c:h val="0.0978499215179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28252175873702"/>
          <c:y val="0.103548479794836"/>
          <c:w val="0.926588861665451"/>
          <c:h val="0.8234450846172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'Sur-sureste'!$C$2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'Sur-sureste'!$B$3:$B$6</c:f>
              <c:strCache>
                <c:ptCount val="4"/>
                <c:pt idx="0">
                  <c:v>Guerrero</c:v>
                </c:pt>
                <c:pt idx="1">
                  <c:v>Quintana Roo</c:v>
                </c:pt>
                <c:pt idx="2">
                  <c:v>Chiapas</c:v>
                </c:pt>
                <c:pt idx="3">
                  <c:v>Oaxaca</c:v>
                </c:pt>
              </c:strCache>
            </c:strRef>
          </c:cat>
          <c:val>
            <c:numRef>
              <c:f>'Sur-sureste'!$C$3:$C$6</c:f>
              <c:numCache>
                <c:formatCode>0.0</c:formatCode>
                <c:ptCount val="4"/>
                <c:pt idx="0">
                  <c:v>7.25</c:v>
                </c:pt>
                <c:pt idx="1">
                  <c:v>7.147058823529408</c:v>
                </c:pt>
                <c:pt idx="2">
                  <c:v>6.52941176470588</c:v>
                </c:pt>
                <c:pt idx="3">
                  <c:v>6.52112676056338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F6-4AD1-B3F4-4A7B593B2704}"/>
            </c:ext>
          </c:extLst>
        </c:ser>
        <c:ser>
          <c:idx val="1"/>
          <c:order val="1"/>
          <c:tx>
            <c:strRef>
              <c:f>'Sur-sureste'!$D$2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'Sur-sureste'!$B$3:$B$6</c:f>
              <c:strCache>
                <c:ptCount val="4"/>
                <c:pt idx="0">
                  <c:v>Guerrero</c:v>
                </c:pt>
                <c:pt idx="1">
                  <c:v>Quintana Roo</c:v>
                </c:pt>
                <c:pt idx="2">
                  <c:v>Chiapas</c:v>
                </c:pt>
                <c:pt idx="3">
                  <c:v>Oaxaca</c:v>
                </c:pt>
              </c:strCache>
            </c:strRef>
          </c:cat>
          <c:val>
            <c:numRef>
              <c:f>'Sur-sureste'!$D$3:$D$6</c:f>
              <c:numCache>
                <c:formatCode>0.0</c:formatCode>
                <c:ptCount val="4"/>
                <c:pt idx="0">
                  <c:v>7.076923076923077</c:v>
                </c:pt>
                <c:pt idx="1">
                  <c:v>6.142857142857141</c:v>
                </c:pt>
                <c:pt idx="2">
                  <c:v>7.698113207547167</c:v>
                </c:pt>
                <c:pt idx="3">
                  <c:v>6.524999999999997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F6-4AD1-B3F4-4A7B593B2704}"/>
            </c:ext>
          </c:extLst>
        </c:ser>
        <c:ser>
          <c:idx val="2"/>
          <c:order val="2"/>
          <c:tx>
            <c:strRef>
              <c:f>'Sur-sureste'!$E$2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'Sur-sureste'!$B$3:$B$6</c:f>
              <c:strCache>
                <c:ptCount val="4"/>
                <c:pt idx="0">
                  <c:v>Guerrero</c:v>
                </c:pt>
                <c:pt idx="1">
                  <c:v>Quintana Roo</c:v>
                </c:pt>
                <c:pt idx="2">
                  <c:v>Chiapas</c:v>
                </c:pt>
                <c:pt idx="3">
                  <c:v>Oaxaca</c:v>
                </c:pt>
              </c:strCache>
            </c:strRef>
          </c:cat>
          <c:val>
            <c:numRef>
              <c:f>'Sur-sureste'!$E$3:$E$6</c:f>
              <c:numCache>
                <c:formatCode>0.0</c:formatCode>
                <c:ptCount val="4"/>
                <c:pt idx="0">
                  <c:v>6.263157894736842</c:v>
                </c:pt>
                <c:pt idx="1">
                  <c:v>5.45454545454545</c:v>
                </c:pt>
                <c:pt idx="2">
                  <c:v>6.193548387096774</c:v>
                </c:pt>
                <c:pt idx="3">
                  <c:v>7.153846153846154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F6-4AD1-B3F4-4A7B593B2704}"/>
            </c:ext>
          </c:extLst>
        </c:ser>
        <c:ser>
          <c:idx val="3"/>
          <c:order val="3"/>
          <c:tx>
            <c:strRef>
              <c:f>'Sur-sureste'!$F$2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'Sur-sureste'!$B$3:$B$6</c:f>
              <c:strCache>
                <c:ptCount val="4"/>
                <c:pt idx="0">
                  <c:v>Guerrero</c:v>
                </c:pt>
                <c:pt idx="1">
                  <c:v>Quintana Roo</c:v>
                </c:pt>
                <c:pt idx="2">
                  <c:v>Chiapas</c:v>
                </c:pt>
                <c:pt idx="3">
                  <c:v>Oaxaca</c:v>
                </c:pt>
              </c:strCache>
            </c:strRef>
          </c:cat>
          <c:val>
            <c:numRef>
              <c:f>'Sur-sureste'!$F$3:$F$6</c:f>
              <c:numCache>
                <c:formatCode>0.0</c:formatCode>
                <c:ptCount val="4"/>
                <c:pt idx="0">
                  <c:v>5.933333333333338</c:v>
                </c:pt>
                <c:pt idx="1">
                  <c:v>5.235294117647059</c:v>
                </c:pt>
                <c:pt idx="2">
                  <c:v>4.342857142857142</c:v>
                </c:pt>
                <c:pt idx="3">
                  <c:v>5.45454545454545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1F6-4AD1-B3F4-4A7B593B2704}"/>
            </c:ext>
          </c:extLst>
        </c:ser>
        <c:ser>
          <c:idx val="4"/>
          <c:order val="4"/>
          <c:tx>
            <c:strRef>
              <c:f>'Sur-sureste'!$G$2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'Sur-sureste'!$B$3:$B$6</c:f>
              <c:strCache>
                <c:ptCount val="4"/>
                <c:pt idx="0">
                  <c:v>Guerrero</c:v>
                </c:pt>
                <c:pt idx="1">
                  <c:v>Quintana Roo</c:v>
                </c:pt>
                <c:pt idx="2">
                  <c:v>Chiapas</c:v>
                </c:pt>
                <c:pt idx="3">
                  <c:v>Oaxaca</c:v>
                </c:pt>
              </c:strCache>
            </c:strRef>
          </c:cat>
          <c:val>
            <c:numRef>
              <c:f>'Sur-sureste'!$G$3:$G$6</c:f>
              <c:numCache>
                <c:formatCode>0.0</c:formatCode>
                <c:ptCount val="4"/>
                <c:pt idx="0">
                  <c:v>3.92</c:v>
                </c:pt>
                <c:pt idx="1">
                  <c:v>3.947368421052631</c:v>
                </c:pt>
                <c:pt idx="2">
                  <c:v>4.508771929824562</c:v>
                </c:pt>
                <c:pt idx="3">
                  <c:v>4.803921568627445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1F6-4AD1-B3F4-4A7B593B2704}"/>
            </c:ext>
          </c:extLst>
        </c:ser>
        <c:ser>
          <c:idx val="5"/>
          <c:order val="5"/>
          <c:tx>
            <c:strRef>
              <c:f>'Sur-sureste'!$H$2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'Sur-sureste'!$B$3:$B$6</c:f>
              <c:strCache>
                <c:ptCount val="4"/>
                <c:pt idx="0">
                  <c:v>Guerrero</c:v>
                </c:pt>
                <c:pt idx="1">
                  <c:v>Quintana Roo</c:v>
                </c:pt>
                <c:pt idx="2">
                  <c:v>Chiapas</c:v>
                </c:pt>
                <c:pt idx="3">
                  <c:v>Oaxaca</c:v>
                </c:pt>
              </c:strCache>
            </c:strRef>
          </c:cat>
          <c:val>
            <c:numRef>
              <c:f>'Sur-sureste'!$H$3:$H$6</c:f>
              <c:numCache>
                <c:formatCode>0.0</c:formatCode>
                <c:ptCount val="4"/>
                <c:pt idx="0">
                  <c:v>4.291666666666667</c:v>
                </c:pt>
                <c:pt idx="1">
                  <c:v>3.866666666666667</c:v>
                </c:pt>
                <c:pt idx="2">
                  <c:v>4.326923076923077</c:v>
                </c:pt>
                <c:pt idx="3">
                  <c:v>4.693877551020405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1F6-4AD1-B3F4-4A7B593B2704}"/>
            </c:ext>
          </c:extLst>
        </c:ser>
        <c:ser>
          <c:idx val="6"/>
          <c:order val="6"/>
          <c:tx>
            <c:strRef>
              <c:f>'Sur-sureste'!$I$2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'Sur-sureste'!$B$3:$B$6</c:f>
              <c:strCache>
                <c:ptCount val="4"/>
                <c:pt idx="0">
                  <c:v>Guerrero</c:v>
                </c:pt>
                <c:pt idx="1">
                  <c:v>Quintana Roo</c:v>
                </c:pt>
                <c:pt idx="2">
                  <c:v>Chiapas</c:v>
                </c:pt>
                <c:pt idx="3">
                  <c:v>Oaxaca</c:v>
                </c:pt>
              </c:strCache>
            </c:strRef>
          </c:cat>
          <c:val>
            <c:numRef>
              <c:f>'Sur-sureste'!$I$3:$I$6</c:f>
              <c:numCache>
                <c:formatCode>0.0</c:formatCode>
                <c:ptCount val="4"/>
                <c:pt idx="0">
                  <c:v>2.230769230769231</c:v>
                </c:pt>
                <c:pt idx="1">
                  <c:v>4.692307692307692</c:v>
                </c:pt>
                <c:pt idx="2">
                  <c:v>3.952380952380953</c:v>
                </c:pt>
                <c:pt idx="3">
                  <c:v>1.666666666666667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1F6-4AD1-B3F4-4A7B593B2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3922264"/>
        <c:axId val="2103925496"/>
      </c:barChart>
      <c:catAx>
        <c:axId val="2103922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925496"/>
        <c:crosses val="autoZero"/>
        <c:auto val="1"/>
        <c:lblAlgn val="ctr"/>
        <c:lblOffset val="100"/>
        <c:noMultiLvlLbl val="0"/>
      </c:catAx>
      <c:valAx>
        <c:axId val="210392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922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65048737786993"/>
          <c:y val="0.00718663982724155"/>
          <c:w val="0.921954143861068"/>
          <c:h val="0.09799065539471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03693678915136"/>
          <c:y val="0.181816091954023"/>
          <c:w val="0.956899150627005"/>
          <c:h val="0.6872678070413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Regiones!$C$3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Regiones!$B$4:$B$6</c:f>
              <c:strCache>
                <c:ptCount val="1"/>
                <c:pt idx="0">
                  <c:v>Noreste</c:v>
                </c:pt>
              </c:strCache>
              <c:extLst xmlns:c16r2="http://schemas.microsoft.com/office/drawing/2015/06/chart"/>
            </c:strRef>
          </c:cat>
          <c:val>
            <c:numRef>
              <c:f>Regiones!$C$4:$C$6</c:f>
              <c:numCache>
                <c:formatCode>0.0</c:formatCode>
                <c:ptCount val="1"/>
                <c:pt idx="0">
                  <c:v>6.525597269624571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BD-4022-B365-192F93D14510}"/>
            </c:ext>
          </c:extLst>
        </c:ser>
        <c:ser>
          <c:idx val="1"/>
          <c:order val="1"/>
          <c:tx>
            <c:strRef>
              <c:f>Regiones!$D$3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Regiones!$B$4:$B$6</c:f>
              <c:strCache>
                <c:ptCount val="1"/>
                <c:pt idx="0">
                  <c:v>Noreste</c:v>
                </c:pt>
              </c:strCache>
              <c:extLst xmlns:c16r2="http://schemas.microsoft.com/office/drawing/2015/06/chart"/>
            </c:strRef>
          </c:cat>
          <c:val>
            <c:numRef>
              <c:f>Regiones!$D$4:$D$6</c:f>
              <c:numCache>
                <c:formatCode>0.0</c:formatCode>
                <c:ptCount val="1"/>
                <c:pt idx="0">
                  <c:v>6.333333333333333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ABD-4022-B365-192F93D14510}"/>
            </c:ext>
          </c:extLst>
        </c:ser>
        <c:ser>
          <c:idx val="2"/>
          <c:order val="2"/>
          <c:tx>
            <c:strRef>
              <c:f>Regiones!$E$3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Regiones!$B$4:$B$6</c:f>
              <c:strCache>
                <c:ptCount val="1"/>
                <c:pt idx="0">
                  <c:v>Noreste</c:v>
                </c:pt>
              </c:strCache>
              <c:extLst xmlns:c16r2="http://schemas.microsoft.com/office/drawing/2015/06/chart"/>
            </c:strRef>
          </c:cat>
          <c:val>
            <c:numRef>
              <c:f>Regiones!$E$4:$E$6</c:f>
              <c:numCache>
                <c:formatCode>0.0</c:formatCode>
                <c:ptCount val="1"/>
                <c:pt idx="0">
                  <c:v>5.985714285714286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ABD-4022-B365-192F93D14510}"/>
            </c:ext>
          </c:extLst>
        </c:ser>
        <c:ser>
          <c:idx val="3"/>
          <c:order val="3"/>
          <c:tx>
            <c:strRef>
              <c:f>Regiones!$F$3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Regiones!$B$4:$B$6</c:f>
              <c:strCache>
                <c:ptCount val="1"/>
                <c:pt idx="0">
                  <c:v>Noreste</c:v>
                </c:pt>
              </c:strCache>
              <c:extLst xmlns:c16r2="http://schemas.microsoft.com/office/drawing/2015/06/chart"/>
            </c:strRef>
          </c:cat>
          <c:val>
            <c:numRef>
              <c:f>Regiones!$F$4:$F$6</c:f>
              <c:numCache>
                <c:formatCode>0.0</c:formatCode>
                <c:ptCount val="1"/>
                <c:pt idx="0">
                  <c:v>5.026785714285714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ABD-4022-B365-192F93D14510}"/>
            </c:ext>
          </c:extLst>
        </c:ser>
        <c:ser>
          <c:idx val="4"/>
          <c:order val="4"/>
          <c:tx>
            <c:strRef>
              <c:f>Regiones!$G$3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Regiones!$B$4:$B$6</c:f>
              <c:strCache>
                <c:ptCount val="1"/>
                <c:pt idx="0">
                  <c:v>Noreste</c:v>
                </c:pt>
              </c:strCache>
              <c:extLst xmlns:c16r2="http://schemas.microsoft.com/office/drawing/2015/06/chart"/>
            </c:strRef>
          </c:cat>
          <c:val>
            <c:numRef>
              <c:f>Regiones!$G$4:$G$6</c:f>
              <c:numCache>
                <c:formatCode>0.0</c:formatCode>
                <c:ptCount val="1"/>
                <c:pt idx="0">
                  <c:v>4.547826086956522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ABD-4022-B365-192F93D14510}"/>
            </c:ext>
          </c:extLst>
        </c:ser>
        <c:ser>
          <c:idx val="5"/>
          <c:order val="5"/>
          <c:tx>
            <c:strRef>
              <c:f>Regiones!$H$3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Regiones!$B$4:$B$6</c:f>
              <c:strCache>
                <c:ptCount val="1"/>
                <c:pt idx="0">
                  <c:v>Noreste</c:v>
                </c:pt>
              </c:strCache>
              <c:extLst xmlns:c16r2="http://schemas.microsoft.com/office/drawing/2015/06/chart"/>
            </c:strRef>
          </c:cat>
          <c:val>
            <c:numRef>
              <c:f>Regiones!$H$4:$H$6</c:f>
              <c:numCache>
                <c:formatCode>0.0</c:formatCode>
                <c:ptCount val="1"/>
                <c:pt idx="0">
                  <c:v>5.102857142857141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ABD-4022-B365-192F93D14510}"/>
            </c:ext>
          </c:extLst>
        </c:ser>
        <c:ser>
          <c:idx val="6"/>
          <c:order val="6"/>
          <c:tx>
            <c:strRef>
              <c:f>Regiones!$I$3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Regiones!$B$4:$B$6</c:f>
              <c:strCache>
                <c:ptCount val="1"/>
                <c:pt idx="0">
                  <c:v>Noreste</c:v>
                </c:pt>
              </c:strCache>
              <c:extLst xmlns:c16r2="http://schemas.microsoft.com/office/drawing/2015/06/chart"/>
            </c:strRef>
          </c:cat>
          <c:val>
            <c:numRef>
              <c:f>Regiones!$I$4:$I$6</c:f>
              <c:numCache>
                <c:formatCode>0.0</c:formatCode>
                <c:ptCount val="1"/>
                <c:pt idx="0">
                  <c:v>3.536231884057971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ABD-4022-B365-192F93D145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03379864"/>
        <c:axId val="2103383208"/>
      </c:barChart>
      <c:catAx>
        <c:axId val="2103379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383208"/>
        <c:crosses val="autoZero"/>
        <c:auto val="1"/>
        <c:lblAlgn val="ctr"/>
        <c:lblOffset val="100"/>
        <c:noMultiLvlLbl val="0"/>
      </c:catAx>
      <c:valAx>
        <c:axId val="2103383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379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369592993584135"/>
          <c:y val="0.0235626753552358"/>
          <c:w val="0.949229549431321"/>
          <c:h val="0.1534488188976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03810880673838"/>
          <c:y val="0.175171094545878"/>
          <c:w val="0.956882517105471"/>
          <c:h val="0.6919785689593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Regiones!$C$3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Regiones!$B$4:$B$5</c:f>
              <c:strCache>
                <c:ptCount val="1"/>
                <c:pt idx="0">
                  <c:v>Occidente</c:v>
                </c:pt>
              </c:strCache>
              <c:extLst xmlns:c16r2="http://schemas.microsoft.com/office/drawing/2015/06/chart"/>
            </c:strRef>
          </c:cat>
          <c:val>
            <c:numRef>
              <c:f>Regiones!$C$4:$C$5</c:f>
              <c:numCache>
                <c:formatCode>0.0</c:formatCode>
                <c:ptCount val="1"/>
                <c:pt idx="0">
                  <c:v>6.544186046511625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6B-46F7-87E0-11F66FA8AD01}"/>
            </c:ext>
          </c:extLst>
        </c:ser>
        <c:ser>
          <c:idx val="1"/>
          <c:order val="1"/>
          <c:tx>
            <c:strRef>
              <c:f>Regiones!$D$3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Regiones!$B$4:$B$5</c:f>
              <c:strCache>
                <c:ptCount val="1"/>
                <c:pt idx="0">
                  <c:v>Occidente</c:v>
                </c:pt>
              </c:strCache>
              <c:extLst xmlns:c16r2="http://schemas.microsoft.com/office/drawing/2015/06/chart"/>
            </c:strRef>
          </c:cat>
          <c:val>
            <c:numRef>
              <c:f>Regiones!$D$4:$D$5</c:f>
              <c:numCache>
                <c:formatCode>0.0</c:formatCode>
                <c:ptCount val="1"/>
                <c:pt idx="0">
                  <c:v>6.565400843881855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86B-46F7-87E0-11F66FA8AD01}"/>
            </c:ext>
          </c:extLst>
        </c:ser>
        <c:ser>
          <c:idx val="2"/>
          <c:order val="2"/>
          <c:tx>
            <c:strRef>
              <c:f>Regiones!$E$3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Regiones!$B$4:$B$5</c:f>
              <c:strCache>
                <c:ptCount val="1"/>
                <c:pt idx="0">
                  <c:v>Occidente</c:v>
                </c:pt>
              </c:strCache>
              <c:extLst xmlns:c16r2="http://schemas.microsoft.com/office/drawing/2015/06/chart"/>
            </c:strRef>
          </c:cat>
          <c:val>
            <c:numRef>
              <c:f>Regiones!$E$4:$E$5</c:f>
              <c:numCache>
                <c:formatCode>0.0</c:formatCode>
                <c:ptCount val="1"/>
                <c:pt idx="0">
                  <c:v>6.033783783783787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86B-46F7-87E0-11F66FA8AD01}"/>
            </c:ext>
          </c:extLst>
        </c:ser>
        <c:ser>
          <c:idx val="3"/>
          <c:order val="3"/>
          <c:tx>
            <c:strRef>
              <c:f>Regiones!$F$3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Regiones!$B$4:$B$5</c:f>
              <c:strCache>
                <c:ptCount val="1"/>
                <c:pt idx="0">
                  <c:v>Occidente</c:v>
                </c:pt>
              </c:strCache>
              <c:extLst xmlns:c16r2="http://schemas.microsoft.com/office/drawing/2015/06/chart"/>
            </c:strRef>
          </c:cat>
          <c:val>
            <c:numRef>
              <c:f>Regiones!$F$4:$F$5</c:f>
              <c:numCache>
                <c:formatCode>0.0</c:formatCode>
                <c:ptCount val="1"/>
                <c:pt idx="0">
                  <c:v>5.017857142857141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86B-46F7-87E0-11F66FA8AD01}"/>
            </c:ext>
          </c:extLst>
        </c:ser>
        <c:ser>
          <c:idx val="4"/>
          <c:order val="4"/>
          <c:tx>
            <c:strRef>
              <c:f>Regiones!$G$3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Regiones!$B$4:$B$5</c:f>
              <c:strCache>
                <c:ptCount val="1"/>
                <c:pt idx="0">
                  <c:v>Occidente</c:v>
                </c:pt>
              </c:strCache>
              <c:extLst xmlns:c16r2="http://schemas.microsoft.com/office/drawing/2015/06/chart"/>
            </c:strRef>
          </c:cat>
          <c:val>
            <c:numRef>
              <c:f>Regiones!$G$4:$G$5</c:f>
              <c:numCache>
                <c:formatCode>0.0</c:formatCode>
                <c:ptCount val="1"/>
                <c:pt idx="0">
                  <c:v>4.58364312267658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86B-46F7-87E0-11F66FA8AD01}"/>
            </c:ext>
          </c:extLst>
        </c:ser>
        <c:ser>
          <c:idx val="5"/>
          <c:order val="5"/>
          <c:tx>
            <c:strRef>
              <c:f>Regiones!$H$3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Regiones!$B$4:$B$5</c:f>
              <c:strCache>
                <c:ptCount val="1"/>
                <c:pt idx="0">
                  <c:v>Occidente</c:v>
                </c:pt>
              </c:strCache>
              <c:extLst xmlns:c16r2="http://schemas.microsoft.com/office/drawing/2015/06/chart"/>
            </c:strRef>
          </c:cat>
          <c:val>
            <c:numRef>
              <c:f>Regiones!$H$4:$H$5</c:f>
              <c:numCache>
                <c:formatCode>0.0</c:formatCode>
                <c:ptCount val="1"/>
                <c:pt idx="0">
                  <c:v>4.592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86B-46F7-87E0-11F66FA8AD01}"/>
            </c:ext>
          </c:extLst>
        </c:ser>
        <c:ser>
          <c:idx val="6"/>
          <c:order val="6"/>
          <c:tx>
            <c:strRef>
              <c:f>Regiones!$I$3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Regiones!$B$4:$B$5</c:f>
              <c:strCache>
                <c:ptCount val="1"/>
                <c:pt idx="0">
                  <c:v>Occidente</c:v>
                </c:pt>
              </c:strCache>
              <c:extLst xmlns:c16r2="http://schemas.microsoft.com/office/drawing/2015/06/chart"/>
            </c:strRef>
          </c:cat>
          <c:val>
            <c:numRef>
              <c:f>Regiones!$I$4:$I$5</c:f>
              <c:numCache>
                <c:formatCode>0.0</c:formatCode>
                <c:ptCount val="1"/>
                <c:pt idx="0">
                  <c:v>2.931818181818179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86B-46F7-87E0-11F66FA8AD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02401096"/>
        <c:axId val="2102396936"/>
      </c:barChart>
      <c:catAx>
        <c:axId val="210240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2396936"/>
        <c:crosses val="autoZero"/>
        <c:auto val="1"/>
        <c:lblAlgn val="ctr"/>
        <c:lblOffset val="100"/>
        <c:noMultiLvlLbl val="0"/>
      </c:catAx>
      <c:valAx>
        <c:axId val="2102396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240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33306994432363"/>
          <c:y val="0.0138018165099394"/>
          <c:w val="0.951911585168783"/>
          <c:h val="0.1510503362743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83237628003753"/>
          <c:y val="0.176562708191463"/>
          <c:w val="0.959802316646948"/>
          <c:h val="0.6963038731390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Regiones!$C$3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Regiones!$B$4:$B$7</c:f>
              <c:strCache>
                <c:ptCount val="1"/>
                <c:pt idx="0">
                  <c:v>Centro</c:v>
                </c:pt>
              </c:strCache>
              <c:extLst xmlns:c16r2="http://schemas.microsoft.com/office/drawing/2015/06/chart"/>
            </c:strRef>
          </c:cat>
          <c:val>
            <c:numRef>
              <c:f>Regiones!$C$4:$C$7</c:f>
              <c:numCache>
                <c:formatCode>0.0</c:formatCode>
                <c:ptCount val="1"/>
                <c:pt idx="0">
                  <c:v>6.141372141372142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D1-432F-80B3-00B58DA4AAA6}"/>
            </c:ext>
          </c:extLst>
        </c:ser>
        <c:ser>
          <c:idx val="1"/>
          <c:order val="1"/>
          <c:tx>
            <c:strRef>
              <c:f>Regiones!$D$3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Regiones!$B$4:$B$7</c:f>
              <c:strCache>
                <c:ptCount val="1"/>
                <c:pt idx="0">
                  <c:v>Centro</c:v>
                </c:pt>
              </c:strCache>
              <c:extLst xmlns:c16r2="http://schemas.microsoft.com/office/drawing/2015/06/chart"/>
            </c:strRef>
          </c:cat>
          <c:val>
            <c:numRef>
              <c:f>Regiones!$D$4:$D$7</c:f>
              <c:numCache>
                <c:formatCode>0.0</c:formatCode>
                <c:ptCount val="1"/>
                <c:pt idx="0">
                  <c:v>6.884868421052632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ED1-432F-80B3-00B58DA4AAA6}"/>
            </c:ext>
          </c:extLst>
        </c:ser>
        <c:ser>
          <c:idx val="2"/>
          <c:order val="2"/>
          <c:tx>
            <c:strRef>
              <c:f>Regiones!$E$3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Regiones!$B$4:$B$7</c:f>
              <c:strCache>
                <c:ptCount val="1"/>
                <c:pt idx="0">
                  <c:v>Centro</c:v>
                </c:pt>
              </c:strCache>
              <c:extLst xmlns:c16r2="http://schemas.microsoft.com/office/drawing/2015/06/chart"/>
            </c:strRef>
          </c:cat>
          <c:val>
            <c:numRef>
              <c:f>Regiones!$E$4:$E$7</c:f>
              <c:numCache>
                <c:formatCode>0.0</c:formatCode>
                <c:ptCount val="1"/>
                <c:pt idx="0">
                  <c:v>6.257668711656442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ED1-432F-80B3-00B58DA4AAA6}"/>
            </c:ext>
          </c:extLst>
        </c:ser>
        <c:ser>
          <c:idx val="3"/>
          <c:order val="3"/>
          <c:tx>
            <c:strRef>
              <c:f>Regiones!$F$3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Regiones!$B$4:$B$7</c:f>
              <c:strCache>
                <c:ptCount val="1"/>
                <c:pt idx="0">
                  <c:v>Centro</c:v>
                </c:pt>
              </c:strCache>
              <c:extLst xmlns:c16r2="http://schemas.microsoft.com/office/drawing/2015/06/chart"/>
            </c:strRef>
          </c:cat>
          <c:val>
            <c:numRef>
              <c:f>Regiones!$F$4:$F$7</c:f>
              <c:numCache>
                <c:formatCode>0.0</c:formatCode>
                <c:ptCount val="1"/>
                <c:pt idx="0">
                  <c:v>6.02409638554217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ED1-432F-80B3-00B58DA4AAA6}"/>
            </c:ext>
          </c:extLst>
        </c:ser>
        <c:ser>
          <c:idx val="4"/>
          <c:order val="4"/>
          <c:tx>
            <c:strRef>
              <c:f>Regiones!$G$3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Regiones!$B$4:$B$7</c:f>
              <c:strCache>
                <c:ptCount val="1"/>
                <c:pt idx="0">
                  <c:v>Centro</c:v>
                </c:pt>
              </c:strCache>
              <c:extLst xmlns:c16r2="http://schemas.microsoft.com/office/drawing/2015/06/chart"/>
            </c:strRef>
          </c:cat>
          <c:val>
            <c:numRef>
              <c:f>Regiones!$G$4:$G$7</c:f>
              <c:numCache>
                <c:formatCode>0.0</c:formatCode>
                <c:ptCount val="1"/>
                <c:pt idx="0">
                  <c:v>4.575757575757576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ED1-432F-80B3-00B58DA4AAA6}"/>
            </c:ext>
          </c:extLst>
        </c:ser>
        <c:ser>
          <c:idx val="5"/>
          <c:order val="5"/>
          <c:tx>
            <c:strRef>
              <c:f>Regiones!$H$3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Regiones!$B$4:$B$7</c:f>
              <c:strCache>
                <c:ptCount val="1"/>
                <c:pt idx="0">
                  <c:v>Centro</c:v>
                </c:pt>
              </c:strCache>
              <c:extLst xmlns:c16r2="http://schemas.microsoft.com/office/drawing/2015/06/chart"/>
            </c:strRef>
          </c:cat>
          <c:val>
            <c:numRef>
              <c:f>Regiones!$H$4:$H$7</c:f>
              <c:numCache>
                <c:formatCode>0.0</c:formatCode>
                <c:ptCount val="1"/>
                <c:pt idx="0">
                  <c:v>4.203592814371257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ED1-432F-80B3-00B58DA4AAA6}"/>
            </c:ext>
          </c:extLst>
        </c:ser>
        <c:ser>
          <c:idx val="6"/>
          <c:order val="6"/>
          <c:tx>
            <c:strRef>
              <c:f>Regiones!$I$3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Regiones!$B$4:$B$7</c:f>
              <c:strCache>
                <c:ptCount val="1"/>
                <c:pt idx="0">
                  <c:v>Centro</c:v>
                </c:pt>
              </c:strCache>
              <c:extLst xmlns:c16r2="http://schemas.microsoft.com/office/drawing/2015/06/chart"/>
            </c:strRef>
          </c:cat>
          <c:val>
            <c:numRef>
              <c:f>Regiones!$I$4:$I$7</c:f>
              <c:numCache>
                <c:formatCode>0.0</c:formatCode>
                <c:ptCount val="1"/>
                <c:pt idx="0">
                  <c:v>3.596899224806199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ED1-432F-80B3-00B58DA4AA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03570936"/>
        <c:axId val="2101180664"/>
      </c:barChart>
      <c:catAx>
        <c:axId val="210357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1180664"/>
        <c:crosses val="autoZero"/>
        <c:auto val="1"/>
        <c:lblAlgn val="ctr"/>
        <c:lblOffset val="100"/>
        <c:noMultiLvlLbl val="0"/>
      </c:catAx>
      <c:valAx>
        <c:axId val="2101180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570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31447360368814"/>
          <c:y val="0.0339163778280201"/>
          <c:w val="0.955455883752873"/>
          <c:h val="0.142317794347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80932910688091"/>
          <c:y val="0.165780839946376"/>
          <c:w val="0.960129407003996"/>
          <c:h val="0.6966623162442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Regiones!$C$3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7F-4F1E-887B-7D50E2345E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</c:f>
              <c:strCache>
                <c:ptCount val="1"/>
                <c:pt idx="0">
                  <c:v>Región Sur-Sureste</c:v>
                </c:pt>
              </c:strCache>
            </c:strRef>
          </c:cat>
          <c:val>
            <c:numRef>
              <c:f>Regiones!$C$4</c:f>
              <c:numCache>
                <c:formatCode>0.0</c:formatCode>
                <c:ptCount val="1"/>
                <c:pt idx="0">
                  <c:v>6.563492063492063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77F-4F1E-887B-7D50E2345E6C}"/>
            </c:ext>
          </c:extLst>
        </c:ser>
        <c:ser>
          <c:idx val="1"/>
          <c:order val="1"/>
          <c:tx>
            <c:strRef>
              <c:f>Regiones!$D$3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</c:f>
              <c:strCache>
                <c:ptCount val="1"/>
                <c:pt idx="0">
                  <c:v>Región Sur-Sureste</c:v>
                </c:pt>
              </c:strCache>
            </c:strRef>
          </c:cat>
          <c:val>
            <c:numRef>
              <c:f>Regiones!$D$4</c:f>
              <c:numCache>
                <c:formatCode>0.0</c:formatCode>
                <c:ptCount val="1"/>
                <c:pt idx="0">
                  <c:v>6.812030075187967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7F-4F1E-887B-7D50E2345E6C}"/>
            </c:ext>
          </c:extLst>
        </c:ser>
        <c:ser>
          <c:idx val="2"/>
          <c:order val="2"/>
          <c:tx>
            <c:strRef>
              <c:f>Regiones!$E$3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</c:f>
              <c:strCache>
                <c:ptCount val="1"/>
                <c:pt idx="0">
                  <c:v>Región Sur-Sureste</c:v>
                </c:pt>
              </c:strCache>
            </c:strRef>
          </c:cat>
          <c:val>
            <c:numRef>
              <c:f>Regiones!$E$4</c:f>
              <c:numCache>
                <c:formatCode>0.0</c:formatCode>
                <c:ptCount val="1"/>
                <c:pt idx="0">
                  <c:v>6.232142857142857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77F-4F1E-887B-7D50E2345E6C}"/>
            </c:ext>
          </c:extLst>
        </c:ser>
        <c:ser>
          <c:idx val="3"/>
          <c:order val="3"/>
          <c:tx>
            <c:strRef>
              <c:f>Regiones!$F$3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</c:f>
              <c:strCache>
                <c:ptCount val="1"/>
                <c:pt idx="0">
                  <c:v>Región Sur-Sureste</c:v>
                </c:pt>
              </c:strCache>
            </c:strRef>
          </c:cat>
          <c:val>
            <c:numRef>
              <c:f>Regiones!$F$4</c:f>
              <c:numCache>
                <c:formatCode>0.0</c:formatCode>
                <c:ptCount val="1"/>
                <c:pt idx="0">
                  <c:v>5.409574468085107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77F-4F1E-887B-7D50E2345E6C}"/>
            </c:ext>
          </c:extLst>
        </c:ser>
        <c:ser>
          <c:idx val="4"/>
          <c:order val="4"/>
          <c:tx>
            <c:strRef>
              <c:f>Regiones!$G$3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</c:f>
              <c:strCache>
                <c:ptCount val="1"/>
                <c:pt idx="0">
                  <c:v>Región Sur-Sureste</c:v>
                </c:pt>
              </c:strCache>
            </c:strRef>
          </c:cat>
          <c:val>
            <c:numRef>
              <c:f>Regiones!$G$4</c:f>
              <c:numCache>
                <c:formatCode>0.0</c:formatCode>
                <c:ptCount val="1"/>
                <c:pt idx="0">
                  <c:v>4.593167701863356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77F-4F1E-887B-7D50E2345E6C}"/>
            </c:ext>
          </c:extLst>
        </c:ser>
        <c:ser>
          <c:idx val="5"/>
          <c:order val="5"/>
          <c:tx>
            <c:strRef>
              <c:f>Regiones!$H$3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</c:f>
              <c:strCache>
                <c:ptCount val="1"/>
                <c:pt idx="0">
                  <c:v>Región Sur-Sureste</c:v>
                </c:pt>
              </c:strCache>
            </c:strRef>
          </c:cat>
          <c:val>
            <c:numRef>
              <c:f>Regiones!$H$4</c:f>
              <c:numCache>
                <c:formatCode>0.0</c:formatCode>
                <c:ptCount val="1"/>
                <c:pt idx="0">
                  <c:v>4.599337748344371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77F-4F1E-887B-7D50E2345E6C}"/>
            </c:ext>
          </c:extLst>
        </c:ser>
        <c:ser>
          <c:idx val="6"/>
          <c:order val="6"/>
          <c:tx>
            <c:strRef>
              <c:f>Regiones!$I$3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Regiones!$B$4</c:f>
              <c:strCache>
                <c:ptCount val="1"/>
                <c:pt idx="0">
                  <c:v>Región Sur-Sureste</c:v>
                </c:pt>
              </c:strCache>
            </c:strRef>
          </c:cat>
          <c:val>
            <c:numRef>
              <c:f>Regiones!$I$4</c:f>
              <c:numCache>
                <c:formatCode>0.0</c:formatCode>
                <c:ptCount val="1"/>
                <c:pt idx="0">
                  <c:v>2.974137931034483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77F-4F1E-887B-7D50E2345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3625256"/>
        <c:axId val="2103628600"/>
      </c:barChart>
      <c:catAx>
        <c:axId val="2103625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628600"/>
        <c:crosses val="autoZero"/>
        <c:auto val="1"/>
        <c:lblAlgn val="ctr"/>
        <c:lblOffset val="100"/>
        <c:noMultiLvlLbl val="0"/>
      </c:catAx>
      <c:valAx>
        <c:axId val="2103628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3625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641679171795175"/>
          <c:y val="0.0126804010575528"/>
          <c:w val="0.910208062857239"/>
          <c:h val="0.120169675561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70072998687664"/>
          <c:y val="0.0973978321490514"/>
          <c:w val="0.935275205782523"/>
          <c:h val="0.8274235843207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Hoja3!$C$3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Hoja3!$B$4:$B$8</c:f>
              <c:strCache>
                <c:ptCount val="5"/>
                <c:pt idx="0">
                  <c:v>Sur-Sureste</c:v>
                </c:pt>
                <c:pt idx="1">
                  <c:v>Occidente</c:v>
                </c:pt>
                <c:pt idx="2">
                  <c:v>Noreste</c:v>
                </c:pt>
                <c:pt idx="3">
                  <c:v>Centro</c:v>
                </c:pt>
                <c:pt idx="4">
                  <c:v>Noroeste</c:v>
                </c:pt>
              </c:strCache>
            </c:strRef>
          </c:cat>
          <c:val>
            <c:numRef>
              <c:f>Hoja3!$C$4:$C$8</c:f>
              <c:numCache>
                <c:formatCode>0.0</c:formatCode>
                <c:ptCount val="5"/>
                <c:pt idx="0">
                  <c:v>6.563492063492063</c:v>
                </c:pt>
                <c:pt idx="1">
                  <c:v>6.544186046511625</c:v>
                </c:pt>
                <c:pt idx="2">
                  <c:v>6.525597269624571</c:v>
                </c:pt>
                <c:pt idx="3">
                  <c:v>6.141372141372142</c:v>
                </c:pt>
                <c:pt idx="4">
                  <c:v>6.097674418604651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37-4E22-B582-944773B3C58A}"/>
            </c:ext>
          </c:extLst>
        </c:ser>
        <c:ser>
          <c:idx val="1"/>
          <c:order val="1"/>
          <c:tx>
            <c:strRef>
              <c:f>Hoja3!$D$3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Hoja3!$B$4:$B$8</c:f>
              <c:strCache>
                <c:ptCount val="5"/>
                <c:pt idx="0">
                  <c:v>Sur-Sureste</c:v>
                </c:pt>
                <c:pt idx="1">
                  <c:v>Occidente</c:v>
                </c:pt>
                <c:pt idx="2">
                  <c:v>Noreste</c:v>
                </c:pt>
                <c:pt idx="3">
                  <c:v>Centro</c:v>
                </c:pt>
                <c:pt idx="4">
                  <c:v>Noroeste</c:v>
                </c:pt>
              </c:strCache>
            </c:strRef>
          </c:cat>
          <c:val>
            <c:numRef>
              <c:f>Hoja3!$D$4:$D$8</c:f>
              <c:numCache>
                <c:formatCode>0.0</c:formatCode>
                <c:ptCount val="5"/>
                <c:pt idx="0">
                  <c:v>6.812030075187967</c:v>
                </c:pt>
                <c:pt idx="1">
                  <c:v>6.565400843881855</c:v>
                </c:pt>
                <c:pt idx="2">
                  <c:v>6.333333333333333</c:v>
                </c:pt>
                <c:pt idx="3">
                  <c:v>6.884868421052632</c:v>
                </c:pt>
                <c:pt idx="4">
                  <c:v>6.567307692307692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37-4E22-B582-944773B3C58A}"/>
            </c:ext>
          </c:extLst>
        </c:ser>
        <c:ser>
          <c:idx val="2"/>
          <c:order val="2"/>
          <c:tx>
            <c:strRef>
              <c:f>Hoja3!$E$3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Hoja3!$B$4:$B$8</c:f>
              <c:strCache>
                <c:ptCount val="5"/>
                <c:pt idx="0">
                  <c:v>Sur-Sureste</c:v>
                </c:pt>
                <c:pt idx="1">
                  <c:v>Occidente</c:v>
                </c:pt>
                <c:pt idx="2">
                  <c:v>Noreste</c:v>
                </c:pt>
                <c:pt idx="3">
                  <c:v>Centro</c:v>
                </c:pt>
                <c:pt idx="4">
                  <c:v>Noroeste</c:v>
                </c:pt>
              </c:strCache>
            </c:strRef>
          </c:cat>
          <c:val>
            <c:numRef>
              <c:f>Hoja3!$E$4:$E$8</c:f>
              <c:numCache>
                <c:formatCode>0.0</c:formatCode>
                <c:ptCount val="5"/>
                <c:pt idx="0">
                  <c:v>6.232142857142857</c:v>
                </c:pt>
                <c:pt idx="1">
                  <c:v>6.033783783783787</c:v>
                </c:pt>
                <c:pt idx="2">
                  <c:v>5.985714285714286</c:v>
                </c:pt>
                <c:pt idx="3">
                  <c:v>6.257668711656442</c:v>
                </c:pt>
                <c:pt idx="4">
                  <c:v>6.083333333333333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537-4E22-B582-944773B3C58A}"/>
            </c:ext>
          </c:extLst>
        </c:ser>
        <c:ser>
          <c:idx val="3"/>
          <c:order val="3"/>
          <c:tx>
            <c:strRef>
              <c:f>Hoja3!$F$3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Hoja3!$B$4:$B$8</c:f>
              <c:strCache>
                <c:ptCount val="5"/>
                <c:pt idx="0">
                  <c:v>Sur-Sureste</c:v>
                </c:pt>
                <c:pt idx="1">
                  <c:v>Occidente</c:v>
                </c:pt>
                <c:pt idx="2">
                  <c:v>Noreste</c:v>
                </c:pt>
                <c:pt idx="3">
                  <c:v>Centro</c:v>
                </c:pt>
                <c:pt idx="4">
                  <c:v>Noroeste</c:v>
                </c:pt>
              </c:strCache>
            </c:strRef>
          </c:cat>
          <c:val>
            <c:numRef>
              <c:f>Hoja3!$F$4:$F$8</c:f>
              <c:numCache>
                <c:formatCode>0.0</c:formatCode>
                <c:ptCount val="5"/>
                <c:pt idx="0">
                  <c:v>5.409574468085107</c:v>
                </c:pt>
                <c:pt idx="1">
                  <c:v>5.017857142857141</c:v>
                </c:pt>
                <c:pt idx="2">
                  <c:v>5.026785714285714</c:v>
                </c:pt>
                <c:pt idx="3">
                  <c:v>6.02409638554217</c:v>
                </c:pt>
                <c:pt idx="4">
                  <c:v>5.34065934065934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537-4E22-B582-944773B3C58A}"/>
            </c:ext>
          </c:extLst>
        </c:ser>
        <c:ser>
          <c:idx val="4"/>
          <c:order val="4"/>
          <c:tx>
            <c:strRef>
              <c:f>Hoja3!$G$3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Hoja3!$B$4:$B$8</c:f>
              <c:strCache>
                <c:ptCount val="5"/>
                <c:pt idx="0">
                  <c:v>Sur-Sureste</c:v>
                </c:pt>
                <c:pt idx="1">
                  <c:v>Occidente</c:v>
                </c:pt>
                <c:pt idx="2">
                  <c:v>Noreste</c:v>
                </c:pt>
                <c:pt idx="3">
                  <c:v>Centro</c:v>
                </c:pt>
                <c:pt idx="4">
                  <c:v>Noroeste</c:v>
                </c:pt>
              </c:strCache>
            </c:strRef>
          </c:cat>
          <c:val>
            <c:numRef>
              <c:f>Hoja3!$G$4:$G$8</c:f>
              <c:numCache>
                <c:formatCode>0.0</c:formatCode>
                <c:ptCount val="5"/>
                <c:pt idx="0">
                  <c:v>4.593167701863356</c:v>
                </c:pt>
                <c:pt idx="1">
                  <c:v>4.58364312267658</c:v>
                </c:pt>
                <c:pt idx="2">
                  <c:v>4.547826086956522</c:v>
                </c:pt>
                <c:pt idx="3">
                  <c:v>4.575757575757576</c:v>
                </c:pt>
                <c:pt idx="4">
                  <c:v>4.832116788321168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537-4E22-B582-944773B3C58A}"/>
            </c:ext>
          </c:extLst>
        </c:ser>
        <c:ser>
          <c:idx val="5"/>
          <c:order val="5"/>
          <c:tx>
            <c:strRef>
              <c:f>Hoja3!$H$3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Hoja3!$B$4:$B$8</c:f>
              <c:strCache>
                <c:ptCount val="5"/>
                <c:pt idx="0">
                  <c:v>Sur-Sureste</c:v>
                </c:pt>
                <c:pt idx="1">
                  <c:v>Occidente</c:v>
                </c:pt>
                <c:pt idx="2">
                  <c:v>Noreste</c:v>
                </c:pt>
                <c:pt idx="3">
                  <c:v>Centro</c:v>
                </c:pt>
                <c:pt idx="4">
                  <c:v>Noroeste</c:v>
                </c:pt>
              </c:strCache>
            </c:strRef>
          </c:cat>
          <c:val>
            <c:numRef>
              <c:f>Hoja3!$H$4:$H$8</c:f>
              <c:numCache>
                <c:formatCode>0.0</c:formatCode>
                <c:ptCount val="5"/>
                <c:pt idx="0">
                  <c:v>4.599337748344371</c:v>
                </c:pt>
                <c:pt idx="1">
                  <c:v>4.592</c:v>
                </c:pt>
                <c:pt idx="2">
                  <c:v>5.102857142857141</c:v>
                </c:pt>
                <c:pt idx="3">
                  <c:v>4.203592814371257</c:v>
                </c:pt>
                <c:pt idx="4">
                  <c:v>4.957575757575753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537-4E22-B582-944773B3C58A}"/>
            </c:ext>
          </c:extLst>
        </c:ser>
        <c:ser>
          <c:idx val="6"/>
          <c:order val="6"/>
          <c:tx>
            <c:strRef>
              <c:f>Hoja3!$I$3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Hoja3!$B$4:$B$8</c:f>
              <c:strCache>
                <c:ptCount val="5"/>
                <c:pt idx="0">
                  <c:v>Sur-Sureste</c:v>
                </c:pt>
                <c:pt idx="1">
                  <c:v>Occidente</c:v>
                </c:pt>
                <c:pt idx="2">
                  <c:v>Noreste</c:v>
                </c:pt>
                <c:pt idx="3">
                  <c:v>Centro</c:v>
                </c:pt>
                <c:pt idx="4">
                  <c:v>Noroeste</c:v>
                </c:pt>
              </c:strCache>
            </c:strRef>
          </c:cat>
          <c:val>
            <c:numRef>
              <c:f>Hoja3!$I$4:$I$8</c:f>
              <c:numCache>
                <c:formatCode>0.0</c:formatCode>
                <c:ptCount val="5"/>
                <c:pt idx="0">
                  <c:v>2.974137931034483</c:v>
                </c:pt>
                <c:pt idx="1">
                  <c:v>2.931818181818179</c:v>
                </c:pt>
                <c:pt idx="2">
                  <c:v>3.536231884057971</c:v>
                </c:pt>
                <c:pt idx="3">
                  <c:v>3.596899224806199</c:v>
                </c:pt>
                <c:pt idx="4">
                  <c:v>3.854166666666666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537-4E22-B582-944773B3C5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4534888"/>
        <c:axId val="2104538120"/>
      </c:barChart>
      <c:catAx>
        <c:axId val="2104534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538120"/>
        <c:crosses val="autoZero"/>
        <c:auto val="1"/>
        <c:lblAlgn val="ctr"/>
        <c:lblOffset val="100"/>
        <c:noMultiLvlLbl val="0"/>
      </c:catAx>
      <c:valAx>
        <c:axId val="2104538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534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03260646930962"/>
          <c:y val="0.00730324853247565"/>
          <c:w val="0.934251831086559"/>
          <c:h val="0.0944602826574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14688934579315"/>
          <c:y val="0.111888076682978"/>
          <c:w val="0.932519463544629"/>
          <c:h val="0.8189850614524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Hoja6!$C$2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Hoja6!$B$3:$B$7</c:f>
              <c:strCache>
                <c:ptCount val="5"/>
                <c:pt idx="0">
                  <c:v>Sonora</c:v>
                </c:pt>
                <c:pt idx="1">
                  <c:v>Baja California Sur</c:v>
                </c:pt>
                <c:pt idx="2">
                  <c:v>Sinaloa</c:v>
                </c:pt>
                <c:pt idx="3">
                  <c:v>Baja California</c:v>
                </c:pt>
                <c:pt idx="4">
                  <c:v>Chihuahua</c:v>
                </c:pt>
              </c:strCache>
            </c:strRef>
          </c:cat>
          <c:val>
            <c:numRef>
              <c:f>Hoja6!$C$3:$C$7</c:f>
              <c:numCache>
                <c:formatCode>0.0</c:formatCode>
                <c:ptCount val="5"/>
                <c:pt idx="0">
                  <c:v>7.166666666666667</c:v>
                </c:pt>
                <c:pt idx="1">
                  <c:v>6.379310344827586</c:v>
                </c:pt>
                <c:pt idx="2">
                  <c:v>5.973684210526316</c:v>
                </c:pt>
                <c:pt idx="3">
                  <c:v>5.921568627450981</c:v>
                </c:pt>
                <c:pt idx="4">
                  <c:v>5.381818181818182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5E-4F70-B358-8781A7609FC3}"/>
            </c:ext>
          </c:extLst>
        </c:ser>
        <c:ser>
          <c:idx val="1"/>
          <c:order val="1"/>
          <c:tx>
            <c:strRef>
              <c:f>Hoja6!$D$2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Hoja6!$B$3:$B$7</c:f>
              <c:strCache>
                <c:ptCount val="5"/>
                <c:pt idx="0">
                  <c:v>Sonora</c:v>
                </c:pt>
                <c:pt idx="1">
                  <c:v>Baja California Sur</c:v>
                </c:pt>
                <c:pt idx="2">
                  <c:v>Sinaloa</c:v>
                </c:pt>
                <c:pt idx="3">
                  <c:v>Baja California</c:v>
                </c:pt>
                <c:pt idx="4">
                  <c:v>Chihuahua</c:v>
                </c:pt>
              </c:strCache>
            </c:strRef>
          </c:cat>
          <c:val>
            <c:numRef>
              <c:f>Hoja6!$D$3:$D$7</c:f>
              <c:numCache>
                <c:formatCode>0.0</c:formatCode>
                <c:ptCount val="5"/>
                <c:pt idx="0">
                  <c:v>6.73684210526316</c:v>
                </c:pt>
                <c:pt idx="1">
                  <c:v>5.777777777777778</c:v>
                </c:pt>
                <c:pt idx="2">
                  <c:v>7.0</c:v>
                </c:pt>
                <c:pt idx="3">
                  <c:v>7.124999999999996</c:v>
                </c:pt>
                <c:pt idx="4">
                  <c:v>5.263157894736842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75E-4F70-B358-8781A7609FC3}"/>
            </c:ext>
          </c:extLst>
        </c:ser>
        <c:ser>
          <c:idx val="2"/>
          <c:order val="2"/>
          <c:tx>
            <c:strRef>
              <c:f>Hoja6!$E$2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Hoja6!$B$3:$B$7</c:f>
              <c:strCache>
                <c:ptCount val="5"/>
                <c:pt idx="0">
                  <c:v>Sonora</c:v>
                </c:pt>
                <c:pt idx="1">
                  <c:v>Baja California Sur</c:v>
                </c:pt>
                <c:pt idx="2">
                  <c:v>Sinaloa</c:v>
                </c:pt>
                <c:pt idx="3">
                  <c:v>Baja California</c:v>
                </c:pt>
                <c:pt idx="4">
                  <c:v>Chihuahua</c:v>
                </c:pt>
              </c:strCache>
            </c:strRef>
          </c:cat>
          <c:val>
            <c:numRef>
              <c:f>Hoja6!$E$3:$E$7</c:f>
              <c:numCache>
                <c:formatCode>0.0</c:formatCode>
                <c:ptCount val="5"/>
                <c:pt idx="0">
                  <c:v>5.0</c:v>
                </c:pt>
                <c:pt idx="1">
                  <c:v>8.0</c:v>
                </c:pt>
                <c:pt idx="2">
                  <c:v>5.222222222222222</c:v>
                </c:pt>
                <c:pt idx="3">
                  <c:v>6.25</c:v>
                </c:pt>
                <c:pt idx="4">
                  <c:v>6.533333333333336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75E-4F70-B358-8781A7609FC3}"/>
            </c:ext>
          </c:extLst>
        </c:ser>
        <c:ser>
          <c:idx val="3"/>
          <c:order val="3"/>
          <c:tx>
            <c:strRef>
              <c:f>Hoja6!$F$2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Hoja6!$B$3:$B$7</c:f>
              <c:strCache>
                <c:ptCount val="5"/>
                <c:pt idx="0">
                  <c:v>Sonora</c:v>
                </c:pt>
                <c:pt idx="1">
                  <c:v>Baja California Sur</c:v>
                </c:pt>
                <c:pt idx="2">
                  <c:v>Sinaloa</c:v>
                </c:pt>
                <c:pt idx="3">
                  <c:v>Baja California</c:v>
                </c:pt>
                <c:pt idx="4">
                  <c:v>Chihuahua</c:v>
                </c:pt>
              </c:strCache>
            </c:strRef>
          </c:cat>
          <c:val>
            <c:numRef>
              <c:f>Hoja6!$F$3:$F$7</c:f>
              <c:numCache>
                <c:formatCode>0.0</c:formatCode>
                <c:ptCount val="5"/>
                <c:pt idx="0">
                  <c:v>5.90909090909091</c:v>
                </c:pt>
                <c:pt idx="1">
                  <c:v>5.0</c:v>
                </c:pt>
                <c:pt idx="2">
                  <c:v>5.52941176470588</c:v>
                </c:pt>
                <c:pt idx="3">
                  <c:v>5.392857142857141</c:v>
                </c:pt>
                <c:pt idx="4">
                  <c:v>4.526315789473684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75E-4F70-B358-8781A7609FC3}"/>
            </c:ext>
          </c:extLst>
        </c:ser>
        <c:ser>
          <c:idx val="4"/>
          <c:order val="4"/>
          <c:tx>
            <c:strRef>
              <c:f>Hoja6!$G$2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Hoja6!$B$3:$B$7</c:f>
              <c:strCache>
                <c:ptCount val="5"/>
                <c:pt idx="0">
                  <c:v>Sonora</c:v>
                </c:pt>
                <c:pt idx="1">
                  <c:v>Baja California Sur</c:v>
                </c:pt>
                <c:pt idx="2">
                  <c:v>Sinaloa</c:v>
                </c:pt>
                <c:pt idx="3">
                  <c:v>Baja California</c:v>
                </c:pt>
                <c:pt idx="4">
                  <c:v>Chihuahua</c:v>
                </c:pt>
              </c:strCache>
            </c:strRef>
          </c:cat>
          <c:val>
            <c:numRef>
              <c:f>Hoja6!$G$3:$G$7</c:f>
              <c:numCache>
                <c:formatCode>0.0</c:formatCode>
                <c:ptCount val="5"/>
                <c:pt idx="0">
                  <c:v>4.823529411764706</c:v>
                </c:pt>
                <c:pt idx="1">
                  <c:v>3.571428571428571</c:v>
                </c:pt>
                <c:pt idx="2">
                  <c:v>5.045454545454546</c:v>
                </c:pt>
                <c:pt idx="3">
                  <c:v>4.853658536585366</c:v>
                </c:pt>
                <c:pt idx="4">
                  <c:v>4.93939393939394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75E-4F70-B358-8781A7609FC3}"/>
            </c:ext>
          </c:extLst>
        </c:ser>
        <c:ser>
          <c:idx val="5"/>
          <c:order val="5"/>
          <c:tx>
            <c:strRef>
              <c:f>Hoja6!$H$2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Hoja6!$B$3:$B$7</c:f>
              <c:strCache>
                <c:ptCount val="5"/>
                <c:pt idx="0">
                  <c:v>Sonora</c:v>
                </c:pt>
                <c:pt idx="1">
                  <c:v>Baja California Sur</c:v>
                </c:pt>
                <c:pt idx="2">
                  <c:v>Sinaloa</c:v>
                </c:pt>
                <c:pt idx="3">
                  <c:v>Baja California</c:v>
                </c:pt>
                <c:pt idx="4">
                  <c:v>Chihuahua</c:v>
                </c:pt>
              </c:strCache>
            </c:strRef>
          </c:cat>
          <c:val>
            <c:numRef>
              <c:f>Hoja6!$H$3:$H$7</c:f>
              <c:numCache>
                <c:formatCode>0.0</c:formatCode>
                <c:ptCount val="5"/>
                <c:pt idx="0">
                  <c:v>4.410256410256411</c:v>
                </c:pt>
                <c:pt idx="1">
                  <c:v>4.25</c:v>
                </c:pt>
                <c:pt idx="2">
                  <c:v>5.075</c:v>
                </c:pt>
                <c:pt idx="3">
                  <c:v>4.533333333333336</c:v>
                </c:pt>
                <c:pt idx="4">
                  <c:v>6.482758620689655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75E-4F70-B358-8781A7609FC3}"/>
            </c:ext>
          </c:extLst>
        </c:ser>
        <c:ser>
          <c:idx val="6"/>
          <c:order val="6"/>
          <c:tx>
            <c:strRef>
              <c:f>Hoja6!$I$2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Hoja6!$B$3:$B$7</c:f>
              <c:strCache>
                <c:ptCount val="5"/>
                <c:pt idx="0">
                  <c:v>Sonora</c:v>
                </c:pt>
                <c:pt idx="1">
                  <c:v>Baja California Sur</c:v>
                </c:pt>
                <c:pt idx="2">
                  <c:v>Sinaloa</c:v>
                </c:pt>
                <c:pt idx="3">
                  <c:v>Baja California</c:v>
                </c:pt>
                <c:pt idx="4">
                  <c:v>Chihuahua</c:v>
                </c:pt>
              </c:strCache>
            </c:strRef>
          </c:cat>
          <c:val>
            <c:numRef>
              <c:f>Hoja6!$I$3:$I$7</c:f>
              <c:numCache>
                <c:formatCode>0.0</c:formatCode>
                <c:ptCount val="5"/>
                <c:pt idx="0">
                  <c:v>3.076923076923077</c:v>
                </c:pt>
                <c:pt idx="1">
                  <c:v>2.333333333333333</c:v>
                </c:pt>
                <c:pt idx="2">
                  <c:v>2.555555555555555</c:v>
                </c:pt>
                <c:pt idx="3">
                  <c:v>4.307692307692308</c:v>
                </c:pt>
                <c:pt idx="4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75E-4F70-B358-8781A7609F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4653352"/>
        <c:axId val="2104656584"/>
      </c:barChart>
      <c:catAx>
        <c:axId val="210465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656584"/>
        <c:crosses val="autoZero"/>
        <c:auto val="1"/>
        <c:lblAlgn val="ctr"/>
        <c:lblOffset val="100"/>
        <c:noMultiLvlLbl val="0"/>
      </c:catAx>
      <c:valAx>
        <c:axId val="2104656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653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19900797235958"/>
          <c:y val="0.0104077792003813"/>
          <c:w val="0.928870826156079"/>
          <c:h val="0.1005666982151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11894807937282"/>
          <c:y val="0.128051204349305"/>
          <c:w val="0.932885799698491"/>
          <c:h val="0.8034989390111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Hoja5!$C$2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Hoja5!$B$3:$B$7</c:f>
              <c:strCache>
                <c:ptCount val="5"/>
                <c:pt idx="0">
                  <c:v>Nuevo León</c:v>
                </c:pt>
                <c:pt idx="1">
                  <c:v>Coahuila</c:v>
                </c:pt>
                <c:pt idx="2">
                  <c:v>Durango</c:v>
                </c:pt>
                <c:pt idx="3">
                  <c:v>San Luis Potosí</c:v>
                </c:pt>
                <c:pt idx="4">
                  <c:v>Tamaulipas</c:v>
                </c:pt>
              </c:strCache>
            </c:strRef>
          </c:cat>
          <c:val>
            <c:numRef>
              <c:f>Hoja5!$C$3:$C$7</c:f>
              <c:numCache>
                <c:formatCode>0.0</c:formatCode>
                <c:ptCount val="5"/>
                <c:pt idx="0">
                  <c:v>7.475</c:v>
                </c:pt>
                <c:pt idx="1">
                  <c:v>6.706521739130435</c:v>
                </c:pt>
                <c:pt idx="2">
                  <c:v>6.56</c:v>
                </c:pt>
                <c:pt idx="3">
                  <c:v>6.290909090909091</c:v>
                </c:pt>
                <c:pt idx="4">
                  <c:v>5.75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C3-4535-8CED-C7A953AB657A}"/>
            </c:ext>
          </c:extLst>
        </c:ser>
        <c:ser>
          <c:idx val="1"/>
          <c:order val="1"/>
          <c:tx>
            <c:strRef>
              <c:f>Hoja5!$D$2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Hoja5!$B$3:$B$7</c:f>
              <c:strCache>
                <c:ptCount val="5"/>
                <c:pt idx="0">
                  <c:v>Nuevo León</c:v>
                </c:pt>
                <c:pt idx="1">
                  <c:v>Coahuila</c:v>
                </c:pt>
                <c:pt idx="2">
                  <c:v>Durango</c:v>
                </c:pt>
                <c:pt idx="3">
                  <c:v>San Luis Potosí</c:v>
                </c:pt>
                <c:pt idx="4">
                  <c:v>Tamaulipas</c:v>
                </c:pt>
              </c:strCache>
            </c:strRef>
          </c:cat>
          <c:val>
            <c:numRef>
              <c:f>Hoja5!$D$3:$D$7</c:f>
              <c:numCache>
                <c:formatCode>0.0</c:formatCode>
                <c:ptCount val="5"/>
                <c:pt idx="0">
                  <c:v>6.583333333333333</c:v>
                </c:pt>
                <c:pt idx="1">
                  <c:v>5.673469387755102</c:v>
                </c:pt>
                <c:pt idx="2">
                  <c:v>5.766666666666667</c:v>
                </c:pt>
                <c:pt idx="3">
                  <c:v>6.820512820512817</c:v>
                </c:pt>
                <c:pt idx="4">
                  <c:v>7.172413793103448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CC3-4535-8CED-C7A953AB657A}"/>
            </c:ext>
          </c:extLst>
        </c:ser>
        <c:ser>
          <c:idx val="2"/>
          <c:order val="2"/>
          <c:tx>
            <c:strRef>
              <c:f>Hoja5!$E$2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Hoja5!$B$3:$B$7</c:f>
              <c:strCache>
                <c:ptCount val="5"/>
                <c:pt idx="0">
                  <c:v>Nuevo León</c:v>
                </c:pt>
                <c:pt idx="1">
                  <c:v>Coahuila</c:v>
                </c:pt>
                <c:pt idx="2">
                  <c:v>Durango</c:v>
                </c:pt>
                <c:pt idx="3">
                  <c:v>San Luis Potosí</c:v>
                </c:pt>
                <c:pt idx="4">
                  <c:v>Tamaulipas</c:v>
                </c:pt>
              </c:strCache>
            </c:strRef>
          </c:cat>
          <c:val>
            <c:numRef>
              <c:f>Hoja5!$E$3:$E$7</c:f>
              <c:numCache>
                <c:formatCode>0.0</c:formatCode>
                <c:ptCount val="5"/>
                <c:pt idx="0">
                  <c:v>5.375</c:v>
                </c:pt>
                <c:pt idx="1">
                  <c:v>5.5</c:v>
                </c:pt>
                <c:pt idx="2">
                  <c:v>6.785714285714286</c:v>
                </c:pt>
                <c:pt idx="3">
                  <c:v>6.0</c:v>
                </c:pt>
                <c:pt idx="4">
                  <c:v>6.363636363636361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CC3-4535-8CED-C7A953AB657A}"/>
            </c:ext>
          </c:extLst>
        </c:ser>
        <c:ser>
          <c:idx val="3"/>
          <c:order val="3"/>
          <c:tx>
            <c:strRef>
              <c:f>Hoja5!$F$2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Hoja5!$B$3:$B$7</c:f>
              <c:strCache>
                <c:ptCount val="5"/>
                <c:pt idx="0">
                  <c:v>Nuevo León</c:v>
                </c:pt>
                <c:pt idx="1">
                  <c:v>Coahuila</c:v>
                </c:pt>
                <c:pt idx="2">
                  <c:v>Durango</c:v>
                </c:pt>
                <c:pt idx="3">
                  <c:v>San Luis Potosí</c:v>
                </c:pt>
                <c:pt idx="4">
                  <c:v>Tamaulipas</c:v>
                </c:pt>
              </c:strCache>
            </c:strRef>
          </c:cat>
          <c:val>
            <c:numRef>
              <c:f>Hoja5!$F$3:$F$7</c:f>
              <c:numCache>
                <c:formatCode>0.0</c:formatCode>
                <c:ptCount val="5"/>
                <c:pt idx="0">
                  <c:v>4.0</c:v>
                </c:pt>
                <c:pt idx="1">
                  <c:v>4.885714285714286</c:v>
                </c:pt>
                <c:pt idx="2">
                  <c:v>4.666666666666667</c:v>
                </c:pt>
                <c:pt idx="3">
                  <c:v>5.10344827586207</c:v>
                </c:pt>
                <c:pt idx="4">
                  <c:v>6.105263157894738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CC3-4535-8CED-C7A953AB657A}"/>
            </c:ext>
          </c:extLst>
        </c:ser>
        <c:ser>
          <c:idx val="4"/>
          <c:order val="4"/>
          <c:tx>
            <c:strRef>
              <c:f>Hoja5!$G$2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Hoja5!$B$3:$B$7</c:f>
              <c:strCache>
                <c:ptCount val="5"/>
                <c:pt idx="0">
                  <c:v>Nuevo León</c:v>
                </c:pt>
                <c:pt idx="1">
                  <c:v>Coahuila</c:v>
                </c:pt>
                <c:pt idx="2">
                  <c:v>Durango</c:v>
                </c:pt>
                <c:pt idx="3">
                  <c:v>San Luis Potosí</c:v>
                </c:pt>
                <c:pt idx="4">
                  <c:v>Tamaulipas</c:v>
                </c:pt>
              </c:strCache>
            </c:strRef>
          </c:cat>
          <c:val>
            <c:numRef>
              <c:f>Hoja5!$G$3:$G$7</c:f>
              <c:numCache>
                <c:formatCode>0.0</c:formatCode>
                <c:ptCount val="5"/>
                <c:pt idx="0">
                  <c:v>3.756756756756757</c:v>
                </c:pt>
                <c:pt idx="1">
                  <c:v>4.45454545454545</c:v>
                </c:pt>
                <c:pt idx="2">
                  <c:v>5.18</c:v>
                </c:pt>
                <c:pt idx="3">
                  <c:v>4.76923076923077</c:v>
                </c:pt>
                <c:pt idx="4">
                  <c:v>4.305555555555551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CC3-4535-8CED-C7A953AB657A}"/>
            </c:ext>
          </c:extLst>
        </c:ser>
        <c:ser>
          <c:idx val="5"/>
          <c:order val="5"/>
          <c:tx>
            <c:strRef>
              <c:f>Hoja5!$H$2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Hoja5!$B$3:$B$7</c:f>
              <c:strCache>
                <c:ptCount val="5"/>
                <c:pt idx="0">
                  <c:v>Nuevo León</c:v>
                </c:pt>
                <c:pt idx="1">
                  <c:v>Coahuila</c:v>
                </c:pt>
                <c:pt idx="2">
                  <c:v>Durango</c:v>
                </c:pt>
                <c:pt idx="3">
                  <c:v>San Luis Potosí</c:v>
                </c:pt>
                <c:pt idx="4">
                  <c:v>Tamaulipas</c:v>
                </c:pt>
              </c:strCache>
            </c:strRef>
          </c:cat>
          <c:val>
            <c:numRef>
              <c:f>Hoja5!$H$3:$H$7</c:f>
              <c:numCache>
                <c:formatCode>0.0</c:formatCode>
                <c:ptCount val="5"/>
                <c:pt idx="0">
                  <c:v>5.60869565217391</c:v>
                </c:pt>
                <c:pt idx="1">
                  <c:v>5.232558139534885</c:v>
                </c:pt>
                <c:pt idx="2">
                  <c:v>4.941176470588236</c:v>
                </c:pt>
                <c:pt idx="3">
                  <c:v>4.973684210526316</c:v>
                </c:pt>
                <c:pt idx="4">
                  <c:v>4.918918918918916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CC3-4535-8CED-C7A953AB657A}"/>
            </c:ext>
          </c:extLst>
        </c:ser>
        <c:ser>
          <c:idx val="6"/>
          <c:order val="6"/>
          <c:tx>
            <c:strRef>
              <c:f>Hoja5!$I$2</c:f>
              <c:strCache>
                <c:ptCount val="1"/>
                <c:pt idx="0">
                  <c:v>Educación
 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Hoja5!$B$3:$B$7</c:f>
              <c:strCache>
                <c:ptCount val="5"/>
                <c:pt idx="0">
                  <c:v>Nuevo León</c:v>
                </c:pt>
                <c:pt idx="1">
                  <c:v>Coahuila</c:v>
                </c:pt>
                <c:pt idx="2">
                  <c:v>Durango</c:v>
                </c:pt>
                <c:pt idx="3">
                  <c:v>San Luis Potosí</c:v>
                </c:pt>
                <c:pt idx="4">
                  <c:v>Tamaulipas</c:v>
                </c:pt>
              </c:strCache>
            </c:strRef>
          </c:cat>
          <c:val>
            <c:numRef>
              <c:f>Hoja5!$I$3:$I$7</c:f>
              <c:numCache>
                <c:formatCode>0.0</c:formatCode>
                <c:ptCount val="5"/>
                <c:pt idx="0">
                  <c:v>1.857142857142857</c:v>
                </c:pt>
                <c:pt idx="1">
                  <c:v>4.291666666666667</c:v>
                </c:pt>
                <c:pt idx="2">
                  <c:v>3.42857142857143</c:v>
                </c:pt>
                <c:pt idx="3">
                  <c:v>2.75</c:v>
                </c:pt>
                <c:pt idx="4">
                  <c:v>3.916666666666666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CC3-4535-8CED-C7A953AB65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4685752"/>
        <c:axId val="2104688984"/>
      </c:barChart>
      <c:catAx>
        <c:axId val="2104685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688984"/>
        <c:crosses val="autoZero"/>
        <c:auto val="1"/>
        <c:lblAlgn val="ctr"/>
        <c:lblOffset val="100"/>
        <c:noMultiLvlLbl val="0"/>
      </c:catAx>
      <c:valAx>
        <c:axId val="2104688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685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02499179790026"/>
          <c:y val="0.0180066196560824"/>
          <c:w val="0.932744012467192"/>
          <c:h val="0.108879490478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80586205560644"/>
          <c:y val="0.100810052429165"/>
          <c:w val="0.936990650496906"/>
          <c:h val="0.8293377248623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'Región Occidente'!$C$2</c:f>
              <c:strCache>
                <c:ptCount val="1"/>
                <c:pt idx="0">
                  <c:v>Cobertura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Occidente'!$B$3:$B$6</c:f>
              <c:strCache>
                <c:ptCount val="4"/>
                <c:pt idx="0">
                  <c:v>Zacatecas</c:v>
                </c:pt>
                <c:pt idx="1">
                  <c:v>Querétaro</c:v>
                </c:pt>
                <c:pt idx="2">
                  <c:v>Michoacán</c:v>
                </c:pt>
                <c:pt idx="3">
                  <c:v>Nayarit</c:v>
                </c:pt>
              </c:strCache>
            </c:strRef>
          </c:cat>
          <c:val>
            <c:numRef>
              <c:f>'Región Occidente'!$C$3:$C$6</c:f>
              <c:numCache>
                <c:formatCode>0.0</c:formatCode>
                <c:ptCount val="4"/>
                <c:pt idx="0">
                  <c:v>7.027777777777775</c:v>
                </c:pt>
                <c:pt idx="1">
                  <c:v>7.0</c:v>
                </c:pt>
                <c:pt idx="2">
                  <c:v>6.894736842105257</c:v>
                </c:pt>
                <c:pt idx="3">
                  <c:v>6.828571428571426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D3-45F6-85D5-25216A5E2F0F}"/>
            </c:ext>
          </c:extLst>
        </c:ser>
        <c:ser>
          <c:idx val="1"/>
          <c:order val="1"/>
          <c:tx>
            <c:strRef>
              <c:f>'Región Occidente'!$D$2</c:f>
              <c:strCache>
                <c:ptCount val="1"/>
                <c:pt idx="0">
                  <c:v>Aprendizajes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Occidente'!$B$3:$B$6</c:f>
              <c:strCache>
                <c:ptCount val="4"/>
                <c:pt idx="0">
                  <c:v>Zacatecas</c:v>
                </c:pt>
                <c:pt idx="1">
                  <c:v>Querétaro</c:v>
                </c:pt>
                <c:pt idx="2">
                  <c:v>Michoacán</c:v>
                </c:pt>
                <c:pt idx="3">
                  <c:v>Nayarit</c:v>
                </c:pt>
              </c:strCache>
            </c:strRef>
          </c:cat>
          <c:val>
            <c:numRef>
              <c:f>'Región Occidente'!$D$3:$D$6</c:f>
              <c:numCache>
                <c:formatCode>0.0</c:formatCode>
                <c:ptCount val="4"/>
                <c:pt idx="0">
                  <c:v>6.666666666666667</c:v>
                </c:pt>
                <c:pt idx="1">
                  <c:v>6.684210526315783</c:v>
                </c:pt>
                <c:pt idx="2">
                  <c:v>6.205128205128205</c:v>
                </c:pt>
                <c:pt idx="3">
                  <c:v>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D3-45F6-85D5-25216A5E2F0F}"/>
            </c:ext>
          </c:extLst>
        </c:ser>
        <c:ser>
          <c:idx val="2"/>
          <c:order val="2"/>
          <c:tx>
            <c:strRef>
              <c:f>'Región Occidente'!$E$2</c:f>
              <c:strCache>
                <c:ptCount val="1"/>
                <c:pt idx="0">
                  <c:v>Pertinencia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Occidente'!$B$3:$B$6</c:f>
              <c:strCache>
                <c:ptCount val="4"/>
                <c:pt idx="0">
                  <c:v>Zacatecas</c:v>
                </c:pt>
                <c:pt idx="1">
                  <c:v>Querétaro</c:v>
                </c:pt>
                <c:pt idx="2">
                  <c:v>Michoacán</c:v>
                </c:pt>
                <c:pt idx="3">
                  <c:v>Nayarit</c:v>
                </c:pt>
              </c:strCache>
            </c:strRef>
          </c:cat>
          <c:val>
            <c:numRef>
              <c:f>'Región Occidente'!$E$3:$E$6</c:f>
              <c:numCache>
                <c:formatCode>0.0</c:formatCode>
                <c:ptCount val="4"/>
                <c:pt idx="0">
                  <c:v>5.142857142857141</c:v>
                </c:pt>
                <c:pt idx="1">
                  <c:v>5.923076923076922</c:v>
                </c:pt>
                <c:pt idx="2">
                  <c:v>5.837837837837835</c:v>
                </c:pt>
                <c:pt idx="3">
                  <c:v>6.090909090909091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D3-45F6-85D5-25216A5E2F0F}"/>
            </c:ext>
          </c:extLst>
        </c:ser>
        <c:ser>
          <c:idx val="3"/>
          <c:order val="3"/>
          <c:tx>
            <c:strRef>
              <c:f>'Región Occidente'!$F$2</c:f>
              <c:strCache>
                <c:ptCount val="1"/>
                <c:pt idx="0">
                  <c:v>Calidad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Occidente'!$B$3:$B$6</c:f>
              <c:strCache>
                <c:ptCount val="4"/>
                <c:pt idx="0">
                  <c:v>Zacatecas</c:v>
                </c:pt>
                <c:pt idx="1">
                  <c:v>Querétaro</c:v>
                </c:pt>
                <c:pt idx="2">
                  <c:v>Michoacán</c:v>
                </c:pt>
                <c:pt idx="3">
                  <c:v>Nayarit</c:v>
                </c:pt>
              </c:strCache>
            </c:strRef>
          </c:cat>
          <c:val>
            <c:numRef>
              <c:f>'Región Occidente'!$F$3:$F$6</c:f>
              <c:numCache>
                <c:formatCode>0.0</c:formatCode>
                <c:ptCount val="4"/>
                <c:pt idx="0">
                  <c:v>4.25</c:v>
                </c:pt>
                <c:pt idx="1">
                  <c:v>5.928571428571429</c:v>
                </c:pt>
                <c:pt idx="2">
                  <c:v>4.333333333333333</c:v>
                </c:pt>
                <c:pt idx="3">
                  <c:v>4.416666666666667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D3-45F6-85D5-25216A5E2F0F}"/>
            </c:ext>
          </c:extLst>
        </c:ser>
        <c:ser>
          <c:idx val="4"/>
          <c:order val="4"/>
          <c:tx>
            <c:strRef>
              <c:f>'Región Occidente'!$G$2</c:f>
              <c:strCache>
                <c:ptCount val="1"/>
                <c:pt idx="0">
                  <c:v>Tecnologías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Occidente'!$B$3:$B$6</c:f>
              <c:strCache>
                <c:ptCount val="4"/>
                <c:pt idx="0">
                  <c:v>Zacatecas</c:v>
                </c:pt>
                <c:pt idx="1">
                  <c:v>Querétaro</c:v>
                </c:pt>
                <c:pt idx="2">
                  <c:v>Michoacán</c:v>
                </c:pt>
                <c:pt idx="3">
                  <c:v>Nayarit</c:v>
                </c:pt>
              </c:strCache>
            </c:strRef>
          </c:cat>
          <c:val>
            <c:numRef>
              <c:f>'Región Occidente'!$G$3:$G$6</c:f>
              <c:numCache>
                <c:formatCode>0.0</c:formatCode>
                <c:ptCount val="4"/>
                <c:pt idx="0">
                  <c:v>3.458333333333333</c:v>
                </c:pt>
                <c:pt idx="1">
                  <c:v>3.5</c:v>
                </c:pt>
                <c:pt idx="2">
                  <c:v>5.20967741935484</c:v>
                </c:pt>
                <c:pt idx="3">
                  <c:v>3.772727272727273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7D3-45F6-85D5-25216A5E2F0F}"/>
            </c:ext>
          </c:extLst>
        </c:ser>
        <c:ser>
          <c:idx val="5"/>
          <c:order val="5"/>
          <c:tx>
            <c:strRef>
              <c:f>'Región Occidente'!$H$2</c:f>
              <c:strCache>
                <c:ptCount val="1"/>
                <c:pt idx="0">
                  <c:v>Posgrado e 
investigación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Occidente'!$B$3:$B$6</c:f>
              <c:strCache>
                <c:ptCount val="4"/>
                <c:pt idx="0">
                  <c:v>Zacatecas</c:v>
                </c:pt>
                <c:pt idx="1">
                  <c:v>Querétaro</c:v>
                </c:pt>
                <c:pt idx="2">
                  <c:v>Michoacán</c:v>
                </c:pt>
                <c:pt idx="3">
                  <c:v>Nayarit</c:v>
                </c:pt>
              </c:strCache>
            </c:strRef>
          </c:cat>
          <c:val>
            <c:numRef>
              <c:f>'Región Occidente'!$H$3:$H$6</c:f>
              <c:numCache>
                <c:formatCode>0.0</c:formatCode>
                <c:ptCount val="4"/>
                <c:pt idx="0">
                  <c:v>5.0</c:v>
                </c:pt>
                <c:pt idx="1">
                  <c:v>4.473684210526316</c:v>
                </c:pt>
                <c:pt idx="2">
                  <c:v>4.18867924528302</c:v>
                </c:pt>
                <c:pt idx="3">
                  <c:v>3.42857142857143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7D3-45F6-85D5-25216A5E2F0F}"/>
            </c:ext>
          </c:extLst>
        </c:ser>
        <c:ser>
          <c:idx val="6"/>
          <c:order val="6"/>
          <c:tx>
            <c:strRef>
              <c:f>'Región Occidente'!$I$2</c:f>
              <c:strCache>
                <c:ptCount val="1"/>
                <c:pt idx="0">
                  <c:v>Educación 
continua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'Región Occidente'!$B$3:$B$6</c:f>
              <c:strCache>
                <c:ptCount val="4"/>
                <c:pt idx="0">
                  <c:v>Zacatecas</c:v>
                </c:pt>
                <c:pt idx="1">
                  <c:v>Querétaro</c:v>
                </c:pt>
                <c:pt idx="2">
                  <c:v>Michoacán</c:v>
                </c:pt>
                <c:pt idx="3">
                  <c:v>Nayarit</c:v>
                </c:pt>
              </c:strCache>
            </c:strRef>
          </c:cat>
          <c:val>
            <c:numRef>
              <c:f>'Región Occidente'!$I$3:$I$6</c:f>
              <c:numCache>
                <c:formatCode>0.0</c:formatCode>
                <c:ptCount val="4"/>
                <c:pt idx="0">
                  <c:v>4.571428571428571</c:v>
                </c:pt>
                <c:pt idx="1">
                  <c:v>2.75</c:v>
                </c:pt>
                <c:pt idx="2">
                  <c:v>3.285714285714286</c:v>
                </c:pt>
                <c:pt idx="3">
                  <c:v>1.666666666666667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7D3-45F6-85D5-25216A5E2F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4792920"/>
        <c:axId val="2104796232"/>
      </c:barChart>
      <c:catAx>
        <c:axId val="2104792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796232"/>
        <c:crosses val="autoZero"/>
        <c:auto val="1"/>
        <c:lblAlgn val="ctr"/>
        <c:lblOffset val="100"/>
        <c:noMultiLvlLbl val="0"/>
      </c:catAx>
      <c:valAx>
        <c:axId val="2104796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104792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493927165354331"/>
          <c:y val="0.0093006439634264"/>
          <c:w val="0.932792732939633"/>
          <c:h val="0.09140720662511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2C69A-AC04-43E5-BE1C-958563C55A7D}" type="datetimeFigureOut">
              <a:rPr lang="es-MX" smtClean="0"/>
              <a:t>26/3/17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DB7B1-51AA-40A9-8915-D97D3B20B93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616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C16A-A411-914D-AC50-E91C83E70D5E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32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62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44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51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493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05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761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06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733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282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14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925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FDC6-99ED-4A08-8B7B-DA5D8CA4FDC6}" type="datetimeFigureOut">
              <a:rPr lang="es-MX" smtClean="0"/>
              <a:t>26/3/17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67C61-33AC-4AA7-9EF7-5BF4A5E94D1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339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rgbClr val="E9E7E7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279552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>
                <a:latin typeface="+mj-lt"/>
              </a:rPr>
              <a:t>Priorización de los proyectos relacionados con los objetivos del PIDES</a:t>
            </a:r>
          </a:p>
        </p:txBody>
      </p:sp>
      <p:pic>
        <p:nvPicPr>
          <p:cNvPr id="2" name="Imagen 1" descr="SEP_logo_vertica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874" y="0"/>
            <a:ext cx="1719399" cy="223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64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10D2A800-46A5-47F8-B974-7987166BA2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359847"/>
              </p:ext>
            </p:extLst>
          </p:nvPr>
        </p:nvGraphicFramePr>
        <p:xfrm>
          <a:off x="558800" y="554264"/>
          <a:ext cx="11074400" cy="6171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0" y="13105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 en cada Región</a:t>
            </a:r>
          </a:p>
        </p:txBody>
      </p:sp>
    </p:spTree>
    <p:extLst>
      <p:ext uri="{BB962C8B-B14F-4D97-AF65-F5344CB8AC3E}">
        <p14:creationId xmlns:p14="http://schemas.microsoft.com/office/powerpoint/2010/main" val="3320048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D6D8770B-9D69-45E2-A30A-EA688E388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123377"/>
              </p:ext>
            </p:extLst>
          </p:nvPr>
        </p:nvGraphicFramePr>
        <p:xfrm>
          <a:off x="564545" y="598110"/>
          <a:ext cx="11062910" cy="6137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0" y="13105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 en cada Región</a:t>
            </a:r>
          </a:p>
        </p:txBody>
      </p:sp>
    </p:spTree>
    <p:extLst>
      <p:ext uri="{BB962C8B-B14F-4D97-AF65-F5344CB8AC3E}">
        <p14:creationId xmlns:p14="http://schemas.microsoft.com/office/powerpoint/2010/main" val="1403505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5382277A-A695-4090-8FF5-A3372E1E03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6493337"/>
              </p:ext>
            </p:extLst>
          </p:nvPr>
        </p:nvGraphicFramePr>
        <p:xfrm>
          <a:off x="578031" y="584562"/>
          <a:ext cx="11035937" cy="616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0" y="13105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 en cada Región</a:t>
            </a:r>
          </a:p>
        </p:txBody>
      </p:sp>
    </p:spTree>
    <p:extLst>
      <p:ext uri="{BB962C8B-B14F-4D97-AF65-F5344CB8AC3E}">
        <p14:creationId xmlns:p14="http://schemas.microsoft.com/office/powerpoint/2010/main" val="1271704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EB92A680-029F-4519-9338-F4F35667FF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708284"/>
              </p:ext>
            </p:extLst>
          </p:nvPr>
        </p:nvGraphicFramePr>
        <p:xfrm>
          <a:off x="174171" y="572709"/>
          <a:ext cx="11843657" cy="6153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0" y="13105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 en cada Región</a:t>
            </a:r>
          </a:p>
        </p:txBody>
      </p:sp>
    </p:spTree>
    <p:extLst>
      <p:ext uri="{BB962C8B-B14F-4D97-AF65-F5344CB8AC3E}">
        <p14:creationId xmlns:p14="http://schemas.microsoft.com/office/powerpoint/2010/main" val="607987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825075"/>
              </p:ext>
            </p:extLst>
          </p:nvPr>
        </p:nvGraphicFramePr>
        <p:xfrm>
          <a:off x="0" y="483392"/>
          <a:ext cx="12192000" cy="6374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0" y="13105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 en cada Región</a:t>
            </a:r>
          </a:p>
        </p:txBody>
      </p:sp>
    </p:spTree>
    <p:extLst>
      <p:ext uri="{BB962C8B-B14F-4D97-AF65-F5344CB8AC3E}">
        <p14:creationId xmlns:p14="http://schemas.microsoft.com/office/powerpoint/2010/main" val="2863492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2434106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/>
              <a:t>Priorización de los proyecto asociados a cada objetivo de las categorías de análisis por</a:t>
            </a:r>
          </a:p>
          <a:p>
            <a:pPr algn="ctr"/>
            <a:r>
              <a:rPr lang="es-MX" sz="4000" b="1" dirty="0"/>
              <a:t>Región y sus entidades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58756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521594"/>
              </p:ext>
            </p:extLst>
          </p:nvPr>
        </p:nvGraphicFramePr>
        <p:xfrm>
          <a:off x="0" y="471430"/>
          <a:ext cx="12191999" cy="6386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0" y="23265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 Región Noroeste</a:t>
            </a:r>
          </a:p>
        </p:txBody>
      </p:sp>
    </p:spTree>
    <p:extLst>
      <p:ext uri="{BB962C8B-B14F-4D97-AF65-F5344CB8AC3E}">
        <p14:creationId xmlns:p14="http://schemas.microsoft.com/office/powerpoint/2010/main" val="164019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154607"/>
              </p:ext>
            </p:extLst>
          </p:nvPr>
        </p:nvGraphicFramePr>
        <p:xfrm>
          <a:off x="0" y="382437"/>
          <a:ext cx="12192000" cy="647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0" y="13105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categorías: Región Noreste</a:t>
            </a:r>
          </a:p>
        </p:txBody>
      </p:sp>
    </p:spTree>
    <p:extLst>
      <p:ext uri="{BB962C8B-B14F-4D97-AF65-F5344CB8AC3E}">
        <p14:creationId xmlns:p14="http://schemas.microsoft.com/office/powerpoint/2010/main" val="302620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2472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categorías: Región Occidente I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063006"/>
              </p:ext>
            </p:extLst>
          </p:nvPr>
        </p:nvGraphicFramePr>
        <p:xfrm>
          <a:off x="3858" y="512450"/>
          <a:ext cx="12192000" cy="634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435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2472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categorías: Región Occidente II</a:t>
            </a: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8986420"/>
              </p:ext>
            </p:extLst>
          </p:nvPr>
        </p:nvGraphicFramePr>
        <p:xfrm>
          <a:off x="0" y="376901"/>
          <a:ext cx="12192000" cy="6481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1831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/>
              <a:t>Proyectos PIDES</a:t>
            </a:r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628650" y="1268016"/>
            <a:ext cx="11051286" cy="35878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r>
              <a:rPr lang="es-ES" sz="3200" dirty="0"/>
              <a:t>Como resultado del ejercicio de planeación en 2015, se obtuvo la definición de un objetivo por categoría de análisis, líneas de acción asociadas a cada objetivo y la propuesta de 49 proyectos asociados a esas líneas.</a:t>
            </a:r>
          </a:p>
          <a:p>
            <a:pPr marL="0" indent="0" algn="just">
              <a:lnSpc>
                <a:spcPct val="110000"/>
              </a:lnSpc>
              <a:buFont typeface="Arial" panose="020B0604020202020204" pitchFamily="34" charset="0"/>
              <a:buNone/>
            </a:pPr>
            <a:endParaRPr lang="es-ES" sz="1800" dirty="0"/>
          </a:p>
          <a:p>
            <a:pPr marL="0" indent="0" algn="just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s-ES" sz="3200" dirty="0"/>
              <a:t>Así, la realización de estos proyectos permitirá el logro de los objetivos establecidos en Cobertura, Aprendizajes, Pertinencia, Calidad, Tecnologías,  Posgrado e Investigación y Educación Continua.</a:t>
            </a:r>
          </a:p>
        </p:txBody>
      </p:sp>
    </p:spTree>
    <p:extLst>
      <p:ext uri="{BB962C8B-B14F-4D97-AF65-F5344CB8AC3E}">
        <p14:creationId xmlns:p14="http://schemas.microsoft.com/office/powerpoint/2010/main" val="4291430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134284"/>
              </p:ext>
            </p:extLst>
          </p:nvPr>
        </p:nvGraphicFramePr>
        <p:xfrm>
          <a:off x="0" y="413216"/>
          <a:ext cx="12192000" cy="6444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0" y="13105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categorías: </a:t>
            </a:r>
            <a:r>
              <a:rPr lang="es-MX" sz="2000" b="1" dirty="0">
                <a:solidFill>
                  <a:schemeClr val="tx2">
                    <a:lumMod val="50000"/>
                  </a:schemeClr>
                </a:solidFill>
              </a:rPr>
              <a:t>Región Centro</a:t>
            </a:r>
          </a:p>
        </p:txBody>
      </p:sp>
    </p:spTree>
    <p:extLst>
      <p:ext uri="{BB962C8B-B14F-4D97-AF65-F5344CB8AC3E}">
        <p14:creationId xmlns:p14="http://schemas.microsoft.com/office/powerpoint/2010/main" val="350441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808745"/>
              </p:ext>
            </p:extLst>
          </p:nvPr>
        </p:nvGraphicFramePr>
        <p:xfrm>
          <a:off x="0" y="413212"/>
          <a:ext cx="12191999" cy="6444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0" y="13102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categorías: Región Sur Sureste I</a:t>
            </a:r>
          </a:p>
        </p:txBody>
      </p:sp>
    </p:spTree>
    <p:extLst>
      <p:ext uri="{BB962C8B-B14F-4D97-AF65-F5344CB8AC3E}">
        <p14:creationId xmlns:p14="http://schemas.microsoft.com/office/powerpoint/2010/main" val="200831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3102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categorías: Región Sur Sureste II</a:t>
            </a:r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990049"/>
              </p:ext>
            </p:extLst>
          </p:nvPr>
        </p:nvGraphicFramePr>
        <p:xfrm>
          <a:off x="-1" y="413212"/>
          <a:ext cx="12191999" cy="6444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2246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75085" y="2397760"/>
            <a:ext cx="51444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/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10515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Proyectos PIDES</a:t>
            </a:r>
            <a:endParaRPr lang="es-E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29502"/>
              </p:ext>
            </p:extLst>
          </p:nvPr>
        </p:nvGraphicFramePr>
        <p:xfrm>
          <a:off x="2732330" y="1372451"/>
          <a:ext cx="6224808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46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01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61012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Categoría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Proyectos</a:t>
                      </a:r>
                      <a:r>
                        <a:rPr lang="es-ES" sz="2800" baseline="0" dirty="0"/>
                        <a:t> </a:t>
                      </a:r>
                    </a:p>
                    <a:p>
                      <a:pPr algn="ctr"/>
                      <a:r>
                        <a:rPr lang="es-ES" sz="2800" baseline="0" dirty="0"/>
                        <a:t>PIDES</a:t>
                      </a:r>
                      <a:endParaRPr lang="es-E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/>
                        <a:t>Cobertura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/>
                        <a:t>Aprendizajes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/>
                        <a:t>Pertinencia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/>
                        <a:t>Calidad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/>
                        <a:t>Tecnologías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/>
                        <a:t>Posgrado e investigación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/>
                        <a:t>Educación continua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896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Priorización 2016</a:t>
            </a:r>
            <a:endParaRPr lang="es-ES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132202" y="1413286"/>
            <a:ext cx="12059798" cy="326350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s-ES" sz="3200" b="1" dirty="0"/>
              <a:t>En las sesiones de 2016, se solicitó a cada uno de los participantes: </a:t>
            </a:r>
          </a:p>
          <a:p>
            <a:pPr marL="180000" lvl="1" algn="just">
              <a:lnSpc>
                <a:spcPct val="100000"/>
              </a:lnSpc>
              <a:spcBef>
                <a:spcPts val="1575"/>
              </a:spcBef>
              <a:buFont typeface="Lucida Grande"/>
              <a:buChar char="-"/>
            </a:pPr>
            <a:r>
              <a:rPr lang="es-ES" sz="3200" dirty="0"/>
              <a:t>Seleccionar diez de lo 49 proyectos de </a:t>
            </a:r>
            <a:r>
              <a:rPr lang="es-ES" sz="3200" b="1" dirty="0"/>
              <a:t>mayor interés para su región.</a:t>
            </a:r>
            <a:endParaRPr lang="es-ES" sz="3200" dirty="0"/>
          </a:p>
          <a:p>
            <a:pPr marL="180000" lvl="1" algn="just">
              <a:lnSpc>
                <a:spcPct val="100000"/>
              </a:lnSpc>
              <a:spcBef>
                <a:spcPts val="1575"/>
              </a:spcBef>
              <a:buFont typeface="Lucida Grande"/>
              <a:buChar char="-"/>
            </a:pPr>
            <a:r>
              <a:rPr lang="es-ES" sz="3200" dirty="0"/>
              <a:t>Asignarles prioridad del 1 al 10 , en donde </a:t>
            </a:r>
            <a:r>
              <a:rPr lang="es-ES" sz="3200" b="1" dirty="0"/>
              <a:t>1</a:t>
            </a:r>
            <a:r>
              <a:rPr lang="es-ES" sz="3200" dirty="0"/>
              <a:t> corresponde a </a:t>
            </a:r>
            <a:r>
              <a:rPr lang="es-ES" sz="3200" b="1" dirty="0"/>
              <a:t>mayor prioridad </a:t>
            </a:r>
            <a:r>
              <a:rPr lang="es-ES" sz="3200" dirty="0"/>
              <a:t>y consecutivamente hasta la prioridad 10</a:t>
            </a:r>
          </a:p>
        </p:txBody>
      </p:sp>
    </p:spTree>
    <p:extLst>
      <p:ext uri="{BB962C8B-B14F-4D97-AF65-F5344CB8AC3E}">
        <p14:creationId xmlns:p14="http://schemas.microsoft.com/office/powerpoint/2010/main" val="2588615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ptura de pantalla 2017-03-15 a las 20.47.1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3" t="6434" r="10096" b="2631"/>
          <a:stretch/>
        </p:blipFill>
        <p:spPr>
          <a:xfrm>
            <a:off x="539827" y="0"/>
            <a:ext cx="10950765" cy="6823347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473200" y="944880"/>
            <a:ext cx="5019040" cy="4775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666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ptura de pantalla 2017-03-15 a las 20.48.5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15" t="6141" r="23435"/>
          <a:stretch/>
        </p:blipFill>
        <p:spPr>
          <a:xfrm>
            <a:off x="2930193" y="1"/>
            <a:ext cx="6343243" cy="691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100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Ponderación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200" dirty="0"/>
              <a:t>Para obtener promedios por categorías y regiones, se ponderó en sentido inverso la priorización, es decir la prioridad 1 se valoró con diez puntos, la prioridad 2 con nueve puntos y así sucesivamente.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s-ES" sz="32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3200" dirty="0"/>
              <a:t>Con esta ponderación los promedios se ubican en el rango de 1 a 10.</a:t>
            </a:r>
          </a:p>
        </p:txBody>
      </p:sp>
    </p:spTree>
    <p:extLst>
      <p:ext uri="{BB962C8B-B14F-4D97-AF65-F5344CB8AC3E}">
        <p14:creationId xmlns:p14="http://schemas.microsoft.com/office/powerpoint/2010/main" val="3185593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243410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/>
              <a:t>Priorización de los proyectos por categorías y Región</a:t>
            </a:r>
          </a:p>
        </p:txBody>
      </p:sp>
    </p:spTree>
    <p:extLst>
      <p:ext uri="{BB962C8B-B14F-4D97-AF65-F5344CB8AC3E}">
        <p14:creationId xmlns:p14="http://schemas.microsoft.com/office/powerpoint/2010/main" val="2061744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xmlns="" id="{95F058EC-177F-40A4-BD1B-47607A62A3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978656"/>
              </p:ext>
            </p:extLst>
          </p:nvPr>
        </p:nvGraphicFramePr>
        <p:xfrm>
          <a:off x="544285" y="571500"/>
          <a:ext cx="11103430" cy="607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0" y="13105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Priorización de los proyectos por categorías en cada Región</a:t>
            </a:r>
          </a:p>
        </p:txBody>
      </p:sp>
    </p:spTree>
    <p:extLst>
      <p:ext uri="{BB962C8B-B14F-4D97-AF65-F5344CB8AC3E}">
        <p14:creationId xmlns:p14="http://schemas.microsoft.com/office/powerpoint/2010/main" val="4143974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363</Words>
  <Application>Microsoft Macintosh PowerPoint</Application>
  <PresentationFormat>Personalizado</PresentationFormat>
  <Paragraphs>51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Ponderación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Salinas Rivera</dc:creator>
  <cp:lastModifiedBy>ACET Orta Martínez</cp:lastModifiedBy>
  <cp:revision>74</cp:revision>
  <dcterms:created xsi:type="dcterms:W3CDTF">2017-03-22T21:09:55Z</dcterms:created>
  <dcterms:modified xsi:type="dcterms:W3CDTF">2017-03-27T02:43:47Z</dcterms:modified>
</cp:coreProperties>
</file>