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73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9144000" cy="5143500" type="screen16x9"/>
  <p:notesSz cx="6797675" cy="9926638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1">
          <p15:clr>
            <a:srgbClr val="A4A3A4"/>
          </p15:clr>
        </p15:guide>
        <p15:guide id="2" pos="55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E9E7E7"/>
    <a:srgbClr val="EDD0FF"/>
    <a:srgbClr val="F8DEFF"/>
    <a:srgbClr val="FF6699"/>
    <a:srgbClr val="CC9900"/>
    <a:srgbClr val="996600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Estilo claro 3 - Énfasis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>
        <p:scale>
          <a:sx n="112" d="100"/>
          <a:sy n="112" d="100"/>
        </p:scale>
        <p:origin x="-544" y="-176"/>
      </p:cViewPr>
      <p:guideLst>
        <p:guide orient="horz" pos="1621"/>
        <p:guide pos="28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4" Type="http://schemas.microsoft.com/office/2011/relationships/chartColorStyle" Target="colors1.xml"/><Relationship Id="rId1" Type="http://schemas.openxmlformats.org/officeDocument/2006/relationships/oleObject" Target="file:///C:\Users\elena.garcia.AC\Documents\GURBANO\2017\Presentaciones%202017\1_Estrategias%20para%20lograr%20las%20metas%20de%20Calidad%20en%20Educaci&#243;n%20Superior\ENFOQUES%20PROYECTOS%20PIDES.xlsx" TargetMode="External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627242616526143"/>
          <c:y val="0.0790823681350985"/>
          <c:w val="0.915533493897505"/>
          <c:h val="0.7089765775605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Hoja5!$C$3</c:f>
              <c:strCache>
                <c:ptCount val="1"/>
                <c:pt idx="0">
                  <c:v>Valor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800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80000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800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80000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80000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80000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80000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800000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800000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rgbClr val="1F4E79"/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1F4E79"/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FF6600"/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rgbClr val="FF6600"/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rgbClr val="FF6699"/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rgbClr val="FF6699"/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rgbClr val="FF6699"/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rgbClr val="FF6699"/>
              </a:solidFill>
              <a:ln>
                <a:noFill/>
              </a:ln>
              <a:effectLst/>
            </c:spPr>
          </c:dPt>
          <c:dPt>
            <c:idx val="18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dPt>
            <c:idx val="19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dPt>
            <c:idx val="2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cat>
            <c:strRef>
              <c:f>Hoja5!$B$4:$B$30</c:f>
              <c:strCache>
                <c:ptCount val="27"/>
                <c:pt idx="0">
                  <c:v>01</c:v>
                </c:pt>
                <c:pt idx="1">
                  <c:v>03</c:v>
                </c:pt>
                <c:pt idx="2">
                  <c:v>04</c:v>
                </c:pt>
                <c:pt idx="3">
                  <c:v>06</c:v>
                </c:pt>
                <c:pt idx="4">
                  <c:v>09</c:v>
                </c:pt>
                <c:pt idx="5">
                  <c:v>10</c:v>
                </c:pt>
                <c:pt idx="6">
                  <c:v>11</c:v>
                </c:pt>
                <c:pt idx="7">
                  <c:v>12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27</c:v>
                </c:pt>
                <c:pt idx="19">
                  <c:v>36</c:v>
                </c:pt>
                <c:pt idx="20">
                  <c:v>37</c:v>
                </c:pt>
                <c:pt idx="21">
                  <c:v>39</c:v>
                </c:pt>
                <c:pt idx="22">
                  <c:v>40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48</c:v>
                </c:pt>
              </c:strCache>
            </c:strRef>
          </c:cat>
          <c:val>
            <c:numRef>
              <c:f>Hoja5!$C$4:$C$30</c:f>
              <c:numCache>
                <c:formatCode>0.00</c:formatCode>
                <c:ptCount val="27"/>
                <c:pt idx="0">
                  <c:v>7.0</c:v>
                </c:pt>
                <c:pt idx="1">
                  <c:v>1.0</c:v>
                </c:pt>
                <c:pt idx="2">
                  <c:v>4.0</c:v>
                </c:pt>
                <c:pt idx="3">
                  <c:v>8.0</c:v>
                </c:pt>
                <c:pt idx="4">
                  <c:v>8.0</c:v>
                </c:pt>
                <c:pt idx="5">
                  <c:v>1.0</c:v>
                </c:pt>
                <c:pt idx="6">
                  <c:v>5.0</c:v>
                </c:pt>
                <c:pt idx="7">
                  <c:v>1.0</c:v>
                </c:pt>
                <c:pt idx="8">
                  <c:v>2.0</c:v>
                </c:pt>
                <c:pt idx="9">
                  <c:v>10.0</c:v>
                </c:pt>
                <c:pt idx="10">
                  <c:v>7.0</c:v>
                </c:pt>
                <c:pt idx="11">
                  <c:v>1.0</c:v>
                </c:pt>
                <c:pt idx="12">
                  <c:v>3.0</c:v>
                </c:pt>
                <c:pt idx="13">
                  <c:v>7.0</c:v>
                </c:pt>
                <c:pt idx="14">
                  <c:v>4.0</c:v>
                </c:pt>
                <c:pt idx="15">
                  <c:v>1.0</c:v>
                </c:pt>
                <c:pt idx="16">
                  <c:v>1.0</c:v>
                </c:pt>
                <c:pt idx="17">
                  <c:v>3.0</c:v>
                </c:pt>
                <c:pt idx="18">
                  <c:v>2.0</c:v>
                </c:pt>
                <c:pt idx="19">
                  <c:v>1.0</c:v>
                </c:pt>
                <c:pt idx="20">
                  <c:v>2.0</c:v>
                </c:pt>
                <c:pt idx="21">
                  <c:v>5.0</c:v>
                </c:pt>
                <c:pt idx="22">
                  <c:v>3.0</c:v>
                </c:pt>
                <c:pt idx="23">
                  <c:v>1.0</c:v>
                </c:pt>
                <c:pt idx="24">
                  <c:v>1.0</c:v>
                </c:pt>
                <c:pt idx="25">
                  <c:v>2.0</c:v>
                </c:pt>
                <c:pt idx="26">
                  <c:v>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33142200"/>
        <c:axId val="-2133138712"/>
      </c:barChart>
      <c:catAx>
        <c:axId val="-2133142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-2133138712"/>
        <c:crosses val="autoZero"/>
        <c:auto val="1"/>
        <c:lblAlgn val="ctr"/>
        <c:lblOffset val="100"/>
        <c:noMultiLvlLbl val="0"/>
      </c:catAx>
      <c:valAx>
        <c:axId val="-2133138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-2133142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E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0.03692</cdr:x>
      <cdr:y>0.82739</cdr:y>
    </cdr:from>
    <cdr:to>
      <cdr:x>0.34938</cdr:x>
      <cdr:y>0.98838</cdr:y>
    </cdr:to>
    <cdr:sp macro="" textlink="">
      <cdr:nvSpPr>
        <cdr:cNvPr id="12" name="CuadroTexto 11"/>
        <cdr:cNvSpPr txBox="1"/>
      </cdr:nvSpPr>
      <cdr:spPr>
        <a:xfrm xmlns:a="http://schemas.openxmlformats.org/drawingml/2006/main">
          <a:off x="328614" y="4748214"/>
          <a:ext cx="2781300" cy="923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MX" sz="1100"/>
        </a:p>
      </cdr:txBody>
    </cdr:sp>
  </cdr:relSizeAnchor>
  <cdr:relSizeAnchor xmlns:cdr="http://schemas.openxmlformats.org/drawingml/2006/chartDrawing">
    <cdr:from>
      <cdr:x>0.07865</cdr:x>
      <cdr:y>0.77261</cdr:y>
    </cdr:from>
    <cdr:to>
      <cdr:x>0.43713</cdr:x>
      <cdr:y>1</cdr:y>
    </cdr:to>
    <cdr:sp macro="" textlink="">
      <cdr:nvSpPr>
        <cdr:cNvPr id="16" name="CuadroTexto 15"/>
        <cdr:cNvSpPr txBox="1"/>
      </cdr:nvSpPr>
      <cdr:spPr>
        <a:xfrm xmlns:a="http://schemas.openxmlformats.org/drawingml/2006/main">
          <a:off x="700089" y="4433888"/>
          <a:ext cx="3190875" cy="1304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MX" sz="1100"/>
        </a:p>
      </cdr:txBody>
    </cdr:sp>
  </cdr:relSizeAnchor>
  <cdr:relSizeAnchor xmlns:cdr="http://schemas.openxmlformats.org/drawingml/2006/chartDrawing">
    <cdr:from>
      <cdr:x>0.066</cdr:x>
      <cdr:y>0.87581</cdr:y>
    </cdr:from>
    <cdr:to>
      <cdr:x>0.36814</cdr:x>
      <cdr:y>0.97946</cdr:y>
    </cdr:to>
    <cdr:sp macro="" textlink="">
      <cdr:nvSpPr>
        <cdr:cNvPr id="27" name="Rectángulo 26"/>
        <cdr:cNvSpPr/>
      </cdr:nvSpPr>
      <cdr:spPr>
        <a:xfrm xmlns:a="http://schemas.openxmlformats.org/drawingml/2006/main">
          <a:off x="506470" y="3484297"/>
          <a:ext cx="2318560" cy="412341"/>
        </a:xfrm>
        <a:prstGeom xmlns:a="http://schemas.openxmlformats.org/drawingml/2006/main" prst="rect">
          <a:avLst/>
        </a:prstGeom>
        <a:solidFill xmlns:a="http://schemas.openxmlformats.org/drawingml/2006/main">
          <a:srgbClr val="80000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/>
          <a:r>
            <a:rPr lang="es-MX" sz="1000" dirty="0"/>
            <a:t>Cobertura</a:t>
          </a:r>
        </a:p>
      </cdr:txBody>
    </cdr:sp>
  </cdr:relSizeAnchor>
  <cdr:relSizeAnchor xmlns:cdr="http://schemas.openxmlformats.org/drawingml/2006/chartDrawing">
    <cdr:from>
      <cdr:x>0.36688</cdr:x>
      <cdr:y>0.87581</cdr:y>
    </cdr:from>
    <cdr:to>
      <cdr:x>0.47137</cdr:x>
      <cdr:y>0.97946</cdr:y>
    </cdr:to>
    <cdr:sp macro="" textlink="">
      <cdr:nvSpPr>
        <cdr:cNvPr id="28" name="Rectángulo 27"/>
        <cdr:cNvSpPr/>
      </cdr:nvSpPr>
      <cdr:spPr>
        <a:xfrm xmlns:a="http://schemas.openxmlformats.org/drawingml/2006/main">
          <a:off x="2815361" y="3484297"/>
          <a:ext cx="801835" cy="41234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5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/>
          <a:r>
            <a:rPr lang="es-MX" sz="1000" dirty="0"/>
            <a:t>Aprendizaje</a:t>
          </a:r>
        </a:p>
      </cdr:txBody>
    </cdr:sp>
  </cdr:relSizeAnchor>
  <cdr:relSizeAnchor xmlns:cdr="http://schemas.openxmlformats.org/drawingml/2006/chartDrawing">
    <cdr:from>
      <cdr:x>0.54565</cdr:x>
      <cdr:y>0.87581</cdr:y>
    </cdr:from>
    <cdr:to>
      <cdr:x>0.68665</cdr:x>
      <cdr:y>0.97946</cdr:y>
    </cdr:to>
    <cdr:sp macro="" textlink="">
      <cdr:nvSpPr>
        <cdr:cNvPr id="30" name="Rectángulo 29"/>
        <cdr:cNvSpPr/>
      </cdr:nvSpPr>
      <cdr:spPr>
        <a:xfrm xmlns:a="http://schemas.openxmlformats.org/drawingml/2006/main">
          <a:off x="4187205" y="3484297"/>
          <a:ext cx="1082005" cy="412341"/>
        </a:xfrm>
        <a:prstGeom xmlns:a="http://schemas.openxmlformats.org/drawingml/2006/main" prst="rect">
          <a:avLst/>
        </a:prstGeom>
        <a:solidFill xmlns:a="http://schemas.openxmlformats.org/drawingml/2006/main">
          <a:srgbClr val="FF6699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/>
          <a:r>
            <a:rPr lang="es-MX"/>
            <a:t>Calidad</a:t>
          </a:r>
        </a:p>
      </cdr:txBody>
    </cdr:sp>
  </cdr:relSizeAnchor>
  <cdr:relSizeAnchor xmlns:cdr="http://schemas.openxmlformats.org/drawingml/2006/chartDrawing">
    <cdr:from>
      <cdr:x>0.68288</cdr:x>
      <cdr:y>0.87581</cdr:y>
    </cdr:from>
    <cdr:to>
      <cdr:x>0.75463</cdr:x>
      <cdr:y>0.97946</cdr:y>
    </cdr:to>
    <cdr:sp macro="" textlink="">
      <cdr:nvSpPr>
        <cdr:cNvPr id="31" name="Rectángulo 30"/>
        <cdr:cNvSpPr/>
      </cdr:nvSpPr>
      <cdr:spPr>
        <a:xfrm xmlns:a="http://schemas.openxmlformats.org/drawingml/2006/main">
          <a:off x="5240280" y="3484297"/>
          <a:ext cx="550594" cy="412341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/>
          <a:r>
            <a:rPr lang="es-MX" dirty="0" smtClean="0"/>
            <a:t>Tecno</a:t>
          </a:r>
          <a:endParaRPr lang="es-MX" dirty="0"/>
        </a:p>
      </cdr:txBody>
    </cdr:sp>
  </cdr:relSizeAnchor>
  <cdr:relSizeAnchor xmlns:cdr="http://schemas.openxmlformats.org/drawingml/2006/chartDrawing">
    <cdr:from>
      <cdr:x>0.7496</cdr:x>
      <cdr:y>0.87581</cdr:y>
    </cdr:from>
    <cdr:to>
      <cdr:x>0.94725</cdr:x>
      <cdr:y>0.97946</cdr:y>
    </cdr:to>
    <cdr:sp macro="" textlink="">
      <cdr:nvSpPr>
        <cdr:cNvPr id="32" name="Rectángulo 31"/>
        <cdr:cNvSpPr/>
      </cdr:nvSpPr>
      <cdr:spPr>
        <a:xfrm xmlns:a="http://schemas.openxmlformats.org/drawingml/2006/main">
          <a:off x="5752275" y="3484297"/>
          <a:ext cx="1516725" cy="412341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/>
          <a:r>
            <a:rPr lang="es-MX"/>
            <a:t>Posgrado e Investigación</a:t>
          </a:r>
        </a:p>
      </cdr:txBody>
    </cdr:sp>
  </cdr:relSizeAnchor>
  <cdr:relSizeAnchor xmlns:cdr="http://schemas.openxmlformats.org/drawingml/2006/chartDrawing">
    <cdr:from>
      <cdr:x>0.94851</cdr:x>
      <cdr:y>0.87581</cdr:y>
    </cdr:from>
    <cdr:to>
      <cdr:x>0.98502</cdr:x>
      <cdr:y>0.97946</cdr:y>
    </cdr:to>
    <cdr:sp macro="" textlink="">
      <cdr:nvSpPr>
        <cdr:cNvPr id="33" name="Rectángulo 32"/>
        <cdr:cNvSpPr/>
      </cdr:nvSpPr>
      <cdr:spPr>
        <a:xfrm xmlns:a="http://schemas.openxmlformats.org/drawingml/2006/main">
          <a:off x="7278669" y="3484297"/>
          <a:ext cx="280171" cy="412341"/>
        </a:xfrm>
        <a:prstGeom xmlns:a="http://schemas.openxmlformats.org/drawingml/2006/main" prst="rect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/>
          <a:r>
            <a:rPr lang="es-MX" sz="900"/>
            <a:t>EC</a:t>
          </a:r>
        </a:p>
      </cdr:txBody>
    </cdr:sp>
  </cdr:relSizeAnchor>
  <cdr:relSizeAnchor xmlns:cdr="http://schemas.openxmlformats.org/drawingml/2006/chartDrawing">
    <cdr:from>
      <cdr:x>0.47137</cdr:x>
      <cdr:y>0.87581</cdr:y>
    </cdr:from>
    <cdr:to>
      <cdr:x>0.54565</cdr:x>
      <cdr:y>0.97946</cdr:y>
    </cdr:to>
    <cdr:sp macro="" textlink="">
      <cdr:nvSpPr>
        <cdr:cNvPr id="34" name="Rectángulo 33"/>
        <cdr:cNvSpPr/>
      </cdr:nvSpPr>
      <cdr:spPr>
        <a:xfrm xmlns:a="http://schemas.openxmlformats.org/drawingml/2006/main">
          <a:off x="3617196" y="3484297"/>
          <a:ext cx="570009" cy="412341"/>
        </a:xfrm>
        <a:prstGeom xmlns:a="http://schemas.openxmlformats.org/drawingml/2006/main" prst="rect">
          <a:avLst/>
        </a:prstGeom>
        <a:solidFill xmlns:a="http://schemas.openxmlformats.org/drawingml/2006/main">
          <a:srgbClr val="ED7D3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/>
          <a:r>
            <a:rPr lang="es-MX" sz="1000" dirty="0"/>
            <a:t>Pertinencia</a:t>
          </a:r>
        </a:p>
      </cdr:txBody>
    </cdr:sp>
  </cdr:relSizeAnchor>
  <cdr:relSizeAnchor xmlns:cdr="http://schemas.openxmlformats.org/drawingml/2006/chartDrawing">
    <cdr:from>
      <cdr:x>0.06978</cdr:x>
      <cdr:y>0.93049</cdr:y>
    </cdr:from>
    <cdr:to>
      <cdr:x>0.36814</cdr:x>
      <cdr:y>0.96173</cdr:y>
    </cdr:to>
    <cdr:sp macro="" textlink="">
      <cdr:nvSpPr>
        <cdr:cNvPr id="36" name="CuadroTexto 35"/>
        <cdr:cNvSpPr txBox="1"/>
      </cdr:nvSpPr>
      <cdr:spPr>
        <a:xfrm xmlns:a="http://schemas.openxmlformats.org/drawingml/2006/main">
          <a:off x="621087" y="5339886"/>
          <a:ext cx="2655794" cy="1792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MX" sz="1100"/>
        </a:p>
      </cdr:txBody>
    </cdr:sp>
  </cdr:relSizeAnchor>
  <cdr:relSizeAnchor xmlns:cdr="http://schemas.openxmlformats.org/drawingml/2006/chartDrawing">
    <cdr:from>
      <cdr:x>0.07229</cdr:x>
      <cdr:y>0.87972</cdr:y>
    </cdr:from>
    <cdr:to>
      <cdr:x>0.36562</cdr:x>
      <cdr:y>0.90315</cdr:y>
    </cdr:to>
    <cdr:sp macro="" textlink="">
      <cdr:nvSpPr>
        <cdr:cNvPr id="38" name="CuadroTexto 37"/>
        <cdr:cNvSpPr txBox="1"/>
      </cdr:nvSpPr>
      <cdr:spPr>
        <a:xfrm xmlns:a="http://schemas.openxmlformats.org/drawingml/2006/main">
          <a:off x="643498" y="5048533"/>
          <a:ext cx="2610971" cy="1344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MX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F9F33F-F17F-1044-AE61-D7F79487BE02}" type="datetimeFigureOut">
              <a:rPr lang="es-ES" smtClean="0"/>
              <a:t>26/3/17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0E315-5AD6-AF4D-9882-80A9195C27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3371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0E315-5AD6-AF4D-9882-80A9195C279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330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A953-C3B2-AC40-B6A1-99F2D77F2C73}" type="datetimeFigureOut">
              <a:rPr lang="es-ES" smtClean="0"/>
              <a:t>26/3/17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99C8-AC2D-B442-B3FB-73F34CB573D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7710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A953-C3B2-AC40-B6A1-99F2D77F2C73}" type="datetimeFigureOut">
              <a:rPr lang="es-ES" smtClean="0"/>
              <a:t>26/3/17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99C8-AC2D-B442-B3FB-73F34CB573D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9925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71450"/>
            <a:ext cx="2057400" cy="36576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71450"/>
            <a:ext cx="6019800" cy="36576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A953-C3B2-AC40-B6A1-99F2D77F2C73}" type="datetimeFigureOut">
              <a:rPr lang="es-ES" smtClean="0"/>
              <a:t>26/3/17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99C8-AC2D-B442-B3FB-73F34CB573D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4841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A953-C3B2-AC40-B6A1-99F2D77F2C73}" type="datetimeFigureOut">
              <a:rPr lang="es-ES" smtClean="0"/>
              <a:t>26/3/17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99C8-AC2D-B442-B3FB-73F34CB573D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1670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A953-C3B2-AC40-B6A1-99F2D77F2C73}" type="datetimeFigureOut">
              <a:rPr lang="es-ES" smtClean="0"/>
              <a:t>26/3/17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99C8-AC2D-B442-B3FB-73F34CB573D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4478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000125"/>
            <a:ext cx="4038600" cy="282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000125"/>
            <a:ext cx="4038600" cy="282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A953-C3B2-AC40-B6A1-99F2D77F2C73}" type="datetimeFigureOut">
              <a:rPr lang="es-ES" smtClean="0"/>
              <a:t>26/3/17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99C8-AC2D-B442-B3FB-73F34CB573D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710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A953-C3B2-AC40-B6A1-99F2D77F2C73}" type="datetimeFigureOut">
              <a:rPr lang="es-ES" smtClean="0"/>
              <a:t>26/3/17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99C8-AC2D-B442-B3FB-73F34CB573D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987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A953-C3B2-AC40-B6A1-99F2D77F2C73}" type="datetimeFigureOut">
              <a:rPr lang="es-ES" smtClean="0"/>
              <a:t>26/3/17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99C8-AC2D-B442-B3FB-73F34CB573D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1734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A953-C3B2-AC40-B6A1-99F2D77F2C73}" type="datetimeFigureOut">
              <a:rPr lang="es-ES" smtClean="0"/>
              <a:t>26/3/17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99C8-AC2D-B442-B3FB-73F34CB573D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1671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A953-C3B2-AC40-B6A1-99F2D77F2C73}" type="datetimeFigureOut">
              <a:rPr lang="es-ES" smtClean="0"/>
              <a:t>26/3/17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99C8-AC2D-B442-B3FB-73F34CB573D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824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A953-C3B2-AC40-B6A1-99F2D77F2C73}" type="datetimeFigureOut">
              <a:rPr lang="es-ES" smtClean="0"/>
              <a:t>26/3/17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699C8-AC2D-B442-B3FB-73F34CB573D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645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EA953-C3B2-AC40-B6A1-99F2D77F2C73}" type="datetimeFigureOut">
              <a:rPr lang="es-ES" smtClean="0"/>
              <a:t>26/3/17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699C8-AC2D-B442-B3FB-73F34CB573D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8269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600" b="0" kern="1200">
          <a:solidFill>
            <a:srgbClr val="8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rgbClr val="E0E0E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018937"/>
            <a:ext cx="7772400" cy="1102519"/>
          </a:xfrm>
        </p:spPr>
        <p:txBody>
          <a:bodyPr>
            <a:normAutofit/>
          </a:bodyPr>
          <a:lstStyle/>
          <a:p>
            <a:r>
              <a:rPr lang="es-ES" sz="4000" dirty="0" smtClean="0">
                <a:solidFill>
                  <a:schemeClr val="tx1"/>
                </a:solidFill>
                <a:latin typeface="Calibri Light"/>
                <a:cs typeface="Calibri Light"/>
              </a:rPr>
              <a:t>Proyectos interinstitucionales</a:t>
            </a:r>
            <a:endParaRPr lang="es-ES" sz="4000" dirty="0">
              <a:solidFill>
                <a:schemeClr val="tx1"/>
              </a:solidFill>
              <a:latin typeface="Calibri Light"/>
              <a:cs typeface="Calibri Ligh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335767"/>
            <a:ext cx="6400800" cy="1314450"/>
          </a:xfrm>
        </p:spPr>
        <p:txBody>
          <a:bodyPr/>
          <a:lstStyle/>
          <a:p>
            <a:endParaRPr lang="es-ES" dirty="0" smtClean="0"/>
          </a:p>
          <a:p>
            <a:r>
              <a:rPr lang="es-ES" sz="2400" dirty="0" smtClean="0"/>
              <a:t>marzo </a:t>
            </a:r>
            <a:r>
              <a:rPr lang="es-ES" sz="2400" dirty="0" smtClean="0"/>
              <a:t>de 2017</a:t>
            </a:r>
            <a:endParaRPr lang="es-ES" sz="2400" dirty="0"/>
          </a:p>
        </p:txBody>
      </p:sp>
      <p:pic>
        <p:nvPicPr>
          <p:cNvPr id="6" name="Imagen 5" descr="SEP_logo_vertical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4533" y="0"/>
            <a:ext cx="1335384" cy="1735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08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16200000">
            <a:off x="-2264824" y="2143124"/>
            <a:ext cx="5143501" cy="857250"/>
          </a:xfrm>
        </p:spPr>
        <p:txBody>
          <a:bodyPr>
            <a:noAutofit/>
          </a:bodyPr>
          <a:lstStyle/>
          <a:p>
            <a:r>
              <a:rPr lang="es-ES" sz="2400" dirty="0" smtClean="0"/>
              <a:t>EDUCACIÓN CONTINUA</a:t>
            </a:r>
            <a:endParaRPr lang="es-ES" sz="24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224403"/>
              </p:ext>
            </p:extLst>
          </p:nvPr>
        </p:nvGraphicFramePr>
        <p:xfrm>
          <a:off x="735552" y="1975993"/>
          <a:ext cx="8219533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3531"/>
                <a:gridCol w="857250"/>
                <a:gridCol w="48487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Línea de acción</a:t>
                      </a:r>
                      <a:endParaRPr lang="es-E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Núm. proyectos</a:t>
                      </a:r>
                      <a:endParaRPr lang="es-E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Proyectos PIDES</a:t>
                      </a:r>
                      <a:endParaRPr lang="es-E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U. Desarrollo de la educación continua en las instituciones de educación superior.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4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b="0" dirty="0" smtClean="0"/>
                        <a:t>48. Elaboración de un programa interinstitucional de educación continua, con un enfoque de formación a lo largo de la vida, diversificado, flexible, con diversas modalidades de enseñanza con apoyo de TIC, basado en un monitoreo continuo de necesidades de formación. </a:t>
                      </a:r>
                      <a:r>
                        <a:rPr lang="es-ES" sz="1000" b="1" dirty="0" smtClean="0"/>
                        <a:t>(4)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7242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77437"/>
            <a:ext cx="8229600" cy="857250"/>
          </a:xfrm>
        </p:spPr>
        <p:txBody>
          <a:bodyPr>
            <a:normAutofit/>
          </a:bodyPr>
          <a:lstStyle/>
          <a:p>
            <a:r>
              <a:rPr lang="es-ES" sz="3200" dirty="0" smtClean="0"/>
              <a:t>Participación por entidad federativa</a:t>
            </a:r>
            <a:endParaRPr lang="es-ES" sz="3200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1040079"/>
              </p:ext>
            </p:extLst>
          </p:nvPr>
        </p:nvGraphicFramePr>
        <p:xfrm>
          <a:off x="488430" y="758995"/>
          <a:ext cx="8131159" cy="41406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80332"/>
                <a:gridCol w="578105"/>
                <a:gridCol w="578105"/>
                <a:gridCol w="1289105"/>
                <a:gridCol w="575456"/>
                <a:gridCol w="575456"/>
                <a:gridCol w="1427300"/>
                <a:gridCol w="713650"/>
                <a:gridCol w="713650"/>
              </a:tblGrid>
              <a:tr h="469304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Entidad Federativa</a:t>
                      </a:r>
                      <a:endParaRPr lang="es-ES" sz="1400" dirty="0"/>
                    </a:p>
                  </a:txBody>
                  <a:tcPr marT="41148" marB="41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err="1" smtClean="0"/>
                        <a:t>Proy</a:t>
                      </a:r>
                      <a:endParaRPr lang="es-ES" sz="1200" dirty="0"/>
                    </a:p>
                  </a:txBody>
                  <a:tcPr marT="41148" marB="41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IES</a:t>
                      </a:r>
                      <a:endParaRPr lang="es-ES" sz="1200" dirty="0"/>
                    </a:p>
                  </a:txBody>
                  <a:tcPr marT="41148" marB="41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Entidad</a:t>
                      </a:r>
                      <a:endParaRPr lang="es-ES" sz="1400" dirty="0"/>
                    </a:p>
                  </a:txBody>
                  <a:tcPr marT="41148" marB="41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err="1" smtClean="0"/>
                        <a:t>Proy</a:t>
                      </a:r>
                      <a:endParaRPr lang="es-ES" sz="1200" dirty="0"/>
                    </a:p>
                  </a:txBody>
                  <a:tcPr marT="41148" marB="41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IES</a:t>
                      </a:r>
                      <a:endParaRPr lang="es-ES" sz="1200" dirty="0"/>
                    </a:p>
                  </a:txBody>
                  <a:tcPr marT="41148" marB="41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Entidad</a:t>
                      </a:r>
                      <a:endParaRPr lang="es-ES" sz="1400" dirty="0"/>
                    </a:p>
                  </a:txBody>
                  <a:tcPr marT="41148" marB="41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err="1" smtClean="0"/>
                        <a:t>Proy</a:t>
                      </a:r>
                      <a:endParaRPr lang="es-ES" sz="1200" dirty="0"/>
                    </a:p>
                  </a:txBody>
                  <a:tcPr marT="41148" marB="41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IES</a:t>
                      </a:r>
                      <a:endParaRPr lang="es-ES" sz="1200" dirty="0"/>
                    </a:p>
                  </a:txBody>
                  <a:tcPr marT="41148" marB="41148" anchor="ctr"/>
                </a:tc>
              </a:tr>
              <a:tr h="33375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Aguascalientes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8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13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Guanajuato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9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25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Quintana Roo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7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11</a:t>
                      </a:r>
                      <a:endParaRPr lang="es-ES" sz="1400" dirty="0"/>
                    </a:p>
                  </a:txBody>
                  <a:tcPr marT="41148" marB="41148"/>
                </a:tc>
              </a:tr>
              <a:tr h="33375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Baja California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12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18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Guerrero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8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13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San Luis Potosí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11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19</a:t>
                      </a:r>
                      <a:endParaRPr lang="es-ES" sz="1400" dirty="0"/>
                    </a:p>
                  </a:txBody>
                  <a:tcPr marT="41148" marB="41148"/>
                </a:tc>
              </a:tr>
              <a:tr h="33375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Baja California</a:t>
                      </a:r>
                      <a:r>
                        <a:rPr lang="es-ES" sz="1400" baseline="0" dirty="0" smtClean="0"/>
                        <a:t> Sur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7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8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Hidalgo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13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23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Sinaloa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8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12</a:t>
                      </a:r>
                      <a:endParaRPr lang="es-ES" sz="1400" dirty="0"/>
                    </a:p>
                  </a:txBody>
                  <a:tcPr marT="41148" marB="41148"/>
                </a:tc>
              </a:tr>
              <a:tr h="33375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Campeche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9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14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Jalisco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7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22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Sonora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9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9</a:t>
                      </a:r>
                      <a:endParaRPr lang="es-ES" sz="1400" dirty="0"/>
                    </a:p>
                  </a:txBody>
                  <a:tcPr marT="41148" marB="41148"/>
                </a:tc>
              </a:tr>
              <a:tr h="33375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Chiapas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10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27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Michoacán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11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27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Tabasco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10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16</a:t>
                      </a:r>
                      <a:endParaRPr lang="es-ES" sz="1400" dirty="0"/>
                    </a:p>
                  </a:txBody>
                  <a:tcPr marT="41148" marB="41148"/>
                </a:tc>
              </a:tr>
              <a:tr h="33375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Chihuahua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10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19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Morelos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6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8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Tamaulipas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9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16</a:t>
                      </a:r>
                      <a:endParaRPr lang="es-ES" sz="1400" dirty="0"/>
                    </a:p>
                  </a:txBody>
                  <a:tcPr marT="41148" marB="41148"/>
                </a:tc>
              </a:tr>
              <a:tr h="33375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Cd.</a:t>
                      </a:r>
                      <a:r>
                        <a:rPr lang="es-ES" sz="1400" baseline="0" dirty="0" smtClean="0"/>
                        <a:t> de</a:t>
                      </a:r>
                      <a:r>
                        <a:rPr lang="es-ES" sz="1400" dirty="0" smtClean="0"/>
                        <a:t> México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10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16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Nayarit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6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12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Tlaxcala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10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12</a:t>
                      </a:r>
                      <a:endParaRPr lang="es-ES" sz="1400" dirty="0"/>
                    </a:p>
                  </a:txBody>
                  <a:tcPr marT="41148" marB="41148"/>
                </a:tc>
              </a:tr>
              <a:tr h="33375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Coahuila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12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27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Nuevo</a:t>
                      </a:r>
                      <a:r>
                        <a:rPr lang="es-ES" sz="1400" baseline="0" dirty="0" smtClean="0"/>
                        <a:t> León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8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10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Veracruz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14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34</a:t>
                      </a:r>
                      <a:endParaRPr lang="es-ES" sz="1400" dirty="0"/>
                    </a:p>
                  </a:txBody>
                  <a:tcPr marT="41148" marB="41148"/>
                </a:tc>
              </a:tr>
              <a:tr h="33375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Colima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5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6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Oaxaca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11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23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Yucatán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9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13</a:t>
                      </a:r>
                      <a:endParaRPr lang="es-ES" sz="1400" dirty="0"/>
                    </a:p>
                  </a:txBody>
                  <a:tcPr marT="41148" marB="41148"/>
                </a:tc>
              </a:tr>
              <a:tr h="33375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Durango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12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18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Puebla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14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31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Zacatecas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6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12</a:t>
                      </a:r>
                      <a:endParaRPr lang="es-ES" sz="1400" dirty="0"/>
                    </a:p>
                  </a:txBody>
                  <a:tcPr marT="41148" marB="41148"/>
                </a:tc>
              </a:tr>
              <a:tr h="33375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México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14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69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Querétaro</a:t>
                      </a:r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8</a:t>
                      </a:r>
                      <a:endParaRPr lang="es-ES" sz="1400" dirty="0"/>
                    </a:p>
                  </a:txBody>
                  <a:tcPr marT="41148" marB="41148"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11</a:t>
                      </a:r>
                      <a:endParaRPr lang="es-ES" sz="1400" dirty="0"/>
                    </a:p>
                  </a:txBody>
                  <a:tcPr marT="41148" marB="41148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srgbClr val="800000"/>
                          </a:solidFill>
                        </a:rPr>
                        <a:t>TOTAL IES</a:t>
                      </a:r>
                      <a:endParaRPr lang="es-ES" sz="1400" b="1" dirty="0">
                        <a:solidFill>
                          <a:srgbClr val="800000"/>
                        </a:solidFill>
                      </a:endParaRPr>
                    </a:p>
                  </a:txBody>
                  <a:tcPr marT="41148" marB="41148"/>
                </a:tc>
                <a:tc hMerge="1"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rgbClr val="800000"/>
                          </a:solidFill>
                        </a:rPr>
                        <a:t>594</a:t>
                      </a:r>
                      <a:endParaRPr lang="es-ES" sz="1400" dirty="0">
                        <a:solidFill>
                          <a:srgbClr val="800000"/>
                        </a:solidFill>
                      </a:endParaRPr>
                    </a:p>
                  </a:txBody>
                  <a:tcPr marT="41148" marB="4114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7898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585862414"/>
              </p:ext>
            </p:extLst>
          </p:nvPr>
        </p:nvGraphicFramePr>
        <p:xfrm>
          <a:off x="719228" y="922293"/>
          <a:ext cx="7673793" cy="3978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47625" y="196454"/>
            <a:ext cx="9017000" cy="857250"/>
          </a:xfrm>
        </p:spPr>
        <p:txBody>
          <a:bodyPr>
            <a:noAutofit/>
          </a:bodyPr>
          <a:lstStyle/>
          <a:p>
            <a:r>
              <a:rPr lang="en-US" sz="2800" dirty="0"/>
              <a:t>INTERÉS EN LOS PROYECTOS </a:t>
            </a:r>
            <a:r>
              <a:rPr lang="en-US" sz="2800" dirty="0" smtClean="0"/>
              <a:t>INTERINSTITUCIONALES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681287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16200000">
            <a:off x="-2264824" y="2143124"/>
            <a:ext cx="5143501" cy="857250"/>
          </a:xfrm>
        </p:spPr>
        <p:txBody>
          <a:bodyPr>
            <a:noAutofit/>
          </a:bodyPr>
          <a:lstStyle/>
          <a:p>
            <a:r>
              <a:rPr lang="es-ES" sz="2400" dirty="0" smtClean="0"/>
              <a:t>COBERTURA</a:t>
            </a:r>
            <a:endParaRPr lang="es-ES" sz="24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4363772"/>
              </p:ext>
            </p:extLst>
          </p:nvPr>
        </p:nvGraphicFramePr>
        <p:xfrm>
          <a:off x="735552" y="176883"/>
          <a:ext cx="8219533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3531"/>
                <a:gridCol w="857250"/>
                <a:gridCol w="48487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Línea de acción</a:t>
                      </a:r>
                      <a:endParaRPr lang="es-E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Núm. proyectos</a:t>
                      </a:r>
                      <a:endParaRPr lang="es-E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Proyectos PIDES</a:t>
                      </a:r>
                      <a:endParaRPr lang="es-E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A. Flexibilidad en los modelos de formación y mecanismos de reconocimiento.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8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 smtClean="0"/>
                        <a:t>1. Desarrollo de programas educativos interinstitucionales, flexibles en las formas de cursarlos: diversas modalidades, tiempos, espacios y periodos escolares. </a:t>
                      </a:r>
                      <a:r>
                        <a:rPr lang="es-ES" sz="1000" b="1" dirty="0" smtClean="0"/>
                        <a:t>(7)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 smtClean="0"/>
                        <a:t>3. Integración de un sistema nacional de equivalencias de los esquemas de créditos de los programas educativos que permita el reconocimiento y portabilidad de créditos para favorecer la movilidad </a:t>
                      </a:r>
                      <a:r>
                        <a:rPr lang="es-ES" sz="1000" dirty="0" err="1" smtClean="0"/>
                        <a:t>intra</a:t>
                      </a:r>
                      <a:r>
                        <a:rPr lang="es-ES" sz="1000" dirty="0" smtClean="0"/>
                        <a:t> e inter subsistemas, la internacionalización y la titulación dual con instituciones de educación superior de otros países. </a:t>
                      </a:r>
                      <a:r>
                        <a:rPr lang="es-ES" sz="1000" b="1" dirty="0" smtClean="0"/>
                        <a:t>(1)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B. Diversificación de las modalidades educativas.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4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 smtClean="0"/>
                        <a:t>4. Desarrollo de modelos y programas educativos en modalidades no tradicionales con base en tecnologías digitales y en espacios laborales. </a:t>
                      </a:r>
                      <a:r>
                        <a:rPr lang="es-ES" sz="1000" b="1" dirty="0" smtClean="0"/>
                        <a:t>(4)</a:t>
                      </a:r>
                      <a:endParaRPr lang="es-ES" sz="1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C. Acompañamiento y apoyo a los estudiantes para su ingreso y permanencia en las Instituciones de Educación Superior (IES).</a:t>
                      </a:r>
                      <a:endParaRPr lang="es-ES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20</a:t>
                      </a:r>
                      <a:endParaRPr lang="es-ES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 smtClean="0"/>
                        <a:t>6. Estudios sobre causas de deserción y permanencia en las instituciones que sirvan de base para la generación de políticas públicas, estrategias y programas regionales, estatales e institucionales que faciliten a los estudiantes la terminación de sus estudios profesionales. </a:t>
                      </a:r>
                      <a:r>
                        <a:rPr lang="es-ES" sz="1000" b="1" dirty="0" smtClean="0"/>
                        <a:t>(8)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 smtClean="0"/>
                        <a:t>9. Programas para la retención de estudiantes (tutorías y asesorías). </a:t>
                      </a:r>
                      <a:r>
                        <a:rPr lang="es-ES" sz="1000" b="1" dirty="0" smtClean="0"/>
                        <a:t>(7)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 smtClean="0"/>
                        <a:t>10. Estímulos compensatorios a estudiantes de bajos recursos. </a:t>
                      </a:r>
                      <a:r>
                        <a:rPr lang="es-ES" sz="1000" b="1" dirty="0" smtClean="0"/>
                        <a:t>(1)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 smtClean="0"/>
                        <a:t>11. Vinculación con la educación media superior para mejorar el perfil de los aspirantes a ingresar a la educación superior.</a:t>
                      </a:r>
                      <a:r>
                        <a:rPr lang="es-ES" sz="1000" b="1" dirty="0" smtClean="0"/>
                        <a:t> (4)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D. Aprovechamiento de la capacidad física y humana instalada.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1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 smtClean="0"/>
                        <a:t>12. Plan estatal y regional de infraestructura de la educación superior que considere las diversas modalidades de la oferta educativa, adecuaciones para personas con capacidades diferentes, así como actividades deportivas y culturales. </a:t>
                      </a:r>
                      <a:r>
                        <a:rPr lang="es-ES" sz="1000" b="1" dirty="0" smtClean="0"/>
                        <a:t>(1)</a:t>
                      </a:r>
                      <a:endParaRPr lang="es-ES" sz="1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E. Regulación de la oferta educativa.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2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 smtClean="0"/>
                        <a:t>13. Regulación de la oferta de educación superior estatal y regional con la participación de las Comisiones Estatales para la Planeación de la Educación Superior (COEPES), con el propósito de evitar duplicidad innecesaria de programas educativos, y atender la resolución de problemáticas nacionales y las vocaciones regionales. </a:t>
                      </a:r>
                      <a:r>
                        <a:rPr lang="es-ES" sz="1000" b="1" dirty="0" smtClean="0"/>
                        <a:t>(2)</a:t>
                      </a:r>
                      <a:endParaRPr lang="es-ES" sz="1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3630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16200000">
            <a:off x="-2264824" y="2143124"/>
            <a:ext cx="5143501" cy="857250"/>
          </a:xfrm>
        </p:spPr>
        <p:txBody>
          <a:bodyPr>
            <a:noAutofit/>
          </a:bodyPr>
          <a:lstStyle/>
          <a:p>
            <a:r>
              <a:rPr lang="es-ES" sz="2400" dirty="0" smtClean="0"/>
              <a:t>APRENDIZAJES</a:t>
            </a:r>
            <a:endParaRPr lang="es-ES" sz="24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3583582"/>
              </p:ext>
            </p:extLst>
          </p:nvPr>
        </p:nvGraphicFramePr>
        <p:xfrm>
          <a:off x="735552" y="1150519"/>
          <a:ext cx="8219533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3531"/>
                <a:gridCol w="857250"/>
                <a:gridCol w="48487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Línea de acción</a:t>
                      </a:r>
                      <a:endParaRPr lang="es-E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Núm. proyectos</a:t>
                      </a:r>
                      <a:endParaRPr lang="es-E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Proyectos PIDES</a:t>
                      </a:r>
                      <a:endParaRPr lang="es-E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F. Nuevos planes y programas de estudio.</a:t>
                      </a:r>
                      <a:endParaRPr lang="es-ES" sz="1200" dirty="0"/>
                    </a:p>
                  </a:txBody>
                  <a:tcP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10</a:t>
                      </a:r>
                      <a:endParaRPr lang="es-ES" sz="1200" dirty="0"/>
                    </a:p>
                  </a:txBody>
                  <a:tcP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b="0" dirty="0" smtClean="0"/>
                        <a:t>14. Diseño, desarrollo y puesta en operación de planes y programas de estudio, alineados a los diagnósticos estatales, regionales y nacionales, que consideren y fomenten: i) el aprendizaje independiente, ii) la formación integral de los estudiantes, iii) la orientación hacia la solución de problemas, el trabajo colaborativo y la complejidad interdisciplinar, iv) la educación dual o en alternancia, v) el </a:t>
                      </a:r>
                      <a:r>
                        <a:rPr lang="es-ES" sz="1000" b="0" dirty="0" err="1" smtClean="0"/>
                        <a:t>emprendedurismo</a:t>
                      </a:r>
                      <a:r>
                        <a:rPr lang="es-ES" sz="1000" b="0" dirty="0" smtClean="0"/>
                        <a:t>, la investigación y la innovación, vi) la responsabilidad social, la sustentabilidad y el fortalecimiento de los valores universales, vii) el enfoque intercultural, viii) el dominio del inglés, ix) el uso de tecnologías digitales. </a:t>
                      </a:r>
                      <a:r>
                        <a:rPr lang="es-ES" sz="1000" b="1" dirty="0" smtClean="0"/>
                        <a:t>(10)</a:t>
                      </a:r>
                    </a:p>
                  </a:txBody>
                  <a:tcPr>
                    <a:solidFill>
                      <a:srgbClr val="F2DCDB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G. Formación del personal docente para desarrollar el aprendizaje centrado en el estudiante.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8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b="0" dirty="0" smtClean="0"/>
                        <a:t>16. Formación de los docente como facilitadores del aprendizaje y gestores de comunidades de aprendizaje con profesores y estudiantes. </a:t>
                      </a:r>
                      <a:r>
                        <a:rPr lang="es-ES" sz="1000" b="1" dirty="0" smtClean="0"/>
                        <a:t>(7)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b="0" dirty="0" smtClean="0"/>
                        <a:t>17. Habilitación de los docentes en el uso de tecnologías digitales en la práctica educativa y en el desarrollo de recursos digitales para el aprendizaje.</a:t>
                      </a:r>
                      <a:r>
                        <a:rPr lang="es-ES" sz="1000" b="1" dirty="0" smtClean="0"/>
                        <a:t> (1)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s-ES" sz="1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625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16200000">
            <a:off x="-2264824" y="2143124"/>
            <a:ext cx="5143501" cy="857250"/>
          </a:xfrm>
        </p:spPr>
        <p:txBody>
          <a:bodyPr>
            <a:noAutofit/>
          </a:bodyPr>
          <a:lstStyle/>
          <a:p>
            <a:r>
              <a:rPr lang="es-ES" sz="2400" dirty="0" smtClean="0"/>
              <a:t>PERTINENCIA</a:t>
            </a:r>
            <a:endParaRPr lang="es-ES" sz="24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926724"/>
              </p:ext>
            </p:extLst>
          </p:nvPr>
        </p:nvGraphicFramePr>
        <p:xfrm>
          <a:off x="735552" y="1468009"/>
          <a:ext cx="8219533" cy="216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3531"/>
                <a:gridCol w="857250"/>
                <a:gridCol w="48487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Línea de acción</a:t>
                      </a:r>
                      <a:endParaRPr lang="es-E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Núm. proyectos</a:t>
                      </a:r>
                      <a:endParaRPr lang="es-E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Proyectos PIDES</a:t>
                      </a:r>
                      <a:endParaRPr lang="es-E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H. Perfil de los estudiantes actuales y potenciales.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3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b="0" dirty="0" smtClean="0"/>
                        <a:t>18. Programa de identificación de habilidades y necesidades de los estudiantes, como fundamento para considerar las modalidades de la oferta educativa y de organización y conducción de los procesos de aprendizaje.</a:t>
                      </a:r>
                      <a:r>
                        <a:rPr lang="es-ES" sz="1000" b="1" dirty="0" smtClean="0"/>
                        <a:t> (3)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I. Modelo nacional de pertinencia para orientar la oferta educativa.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7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b="0" dirty="0" smtClean="0"/>
                        <a:t>19. Estudio de pertinencia para orientar la oferta educativa, que considere: i) la situación actual, las necesidades futuras así como las expectativas de los sectores productivo y social tanto regional como estatal, ii) los contextos reales de la dinámica social y productiva del país, iii) los resultados del seguimiento de egresados y satisfacción de empleadores, iv) los resultados de los estudios de factibilidad de apertura de programas educativos, v) los mecanismos para evaluar la efectividad de la pertinencia de la oferta educativa.</a:t>
                      </a:r>
                      <a:r>
                        <a:rPr lang="es-ES" sz="1000" b="1" dirty="0" smtClean="0"/>
                        <a:t> (7)</a:t>
                      </a:r>
                      <a:endParaRPr lang="es-ES" sz="1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277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16200000">
            <a:off x="-2264824" y="2143124"/>
            <a:ext cx="5143501" cy="857250"/>
          </a:xfrm>
        </p:spPr>
        <p:txBody>
          <a:bodyPr>
            <a:noAutofit/>
          </a:bodyPr>
          <a:lstStyle/>
          <a:p>
            <a:r>
              <a:rPr lang="es-ES" sz="2400" dirty="0" smtClean="0"/>
              <a:t>CALIDAD</a:t>
            </a:r>
            <a:endParaRPr lang="es-ES" sz="24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615515"/>
              </p:ext>
            </p:extLst>
          </p:nvPr>
        </p:nvGraphicFramePr>
        <p:xfrm>
          <a:off x="735552" y="949442"/>
          <a:ext cx="8219533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3531"/>
                <a:gridCol w="857250"/>
                <a:gridCol w="48487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Línea de acción</a:t>
                      </a:r>
                      <a:endParaRPr lang="es-E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Núm. proyectos</a:t>
                      </a:r>
                      <a:endParaRPr lang="es-E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Proyectos PIDES</a:t>
                      </a:r>
                      <a:endParaRPr lang="es-E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J. Innovación en los modelos de evaluación.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4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b="0" dirty="0" smtClean="0"/>
                        <a:t>21. Mejora e innovación de los modelos actuales de evaluación, acreditación y certificación de la educación superior, por el cumplimiento de su función social y con un enfoque participativo. </a:t>
                      </a:r>
                      <a:r>
                        <a:rPr lang="es-ES" sz="1000" b="1" dirty="0" smtClean="0"/>
                        <a:t>(4)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K. Evaluación de calidad de los aprendizajes.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1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b="0" dirty="0" smtClean="0"/>
                        <a:t>22. Nuevos mecanismos de evaluación objetiva y confiable de los aprendizajes y de la formación integral de estudiantes y egresados.</a:t>
                      </a:r>
                      <a:r>
                        <a:rPr lang="es-ES" sz="1000" b="1" dirty="0" smtClean="0"/>
                        <a:t> (1)</a:t>
                      </a:r>
                      <a:endParaRPr lang="es-ES" sz="1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L. Evaluación de la calidad del desempeño del personal docente.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1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b="0" dirty="0" smtClean="0"/>
                        <a:t>24. Certificación de las competencias docentes del personal académico.</a:t>
                      </a:r>
                      <a:r>
                        <a:rPr lang="es-ES" sz="1000" b="1" dirty="0" smtClean="0"/>
                        <a:t> (1)</a:t>
                      </a:r>
                      <a:endParaRPr lang="es-ES" sz="1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M. Evaluación integral de la educación superior.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5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b="0" dirty="0" smtClean="0"/>
                        <a:t>25. Desarrollo de un sistema nacional de evaluación integral de la educación superior que considere: i) todos los subsistemas de educación superior, ii) información objetiva y confiable, iii) establecimiento de indicadores de segunda generación, iv) los procesos y sistemas de evaluación interna y externa, v) los resultados de la evaluación del aprendizaje y de la formación integral, vi) los resultados de la evaluación del desempeño docente, vii) el nivel de satisfacción de los estudiantes, egresados, empleadores y de la sociedad en general, viii) la rendición de cuentas, ix) la evaluación integral de las institución. </a:t>
                      </a:r>
                      <a:r>
                        <a:rPr lang="es-ES" sz="1000" b="1" dirty="0" smtClean="0"/>
                        <a:t>(5)</a:t>
                      </a:r>
                      <a:endParaRPr lang="es-ES" sz="1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781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16200000">
            <a:off x="-2264824" y="2143124"/>
            <a:ext cx="5143501" cy="857250"/>
          </a:xfrm>
        </p:spPr>
        <p:txBody>
          <a:bodyPr>
            <a:noAutofit/>
          </a:bodyPr>
          <a:lstStyle/>
          <a:p>
            <a:r>
              <a:rPr lang="es-ES" sz="2400" dirty="0" smtClean="0"/>
              <a:t>TECNOLOGÍAS</a:t>
            </a:r>
            <a:endParaRPr lang="es-ES" sz="24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0158263"/>
              </p:ext>
            </p:extLst>
          </p:nvPr>
        </p:nvGraphicFramePr>
        <p:xfrm>
          <a:off x="735552" y="949442"/>
          <a:ext cx="8219533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3531"/>
                <a:gridCol w="857250"/>
                <a:gridCol w="48487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Línea de acción</a:t>
                      </a:r>
                      <a:endParaRPr lang="es-E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Núm. proyectos</a:t>
                      </a:r>
                      <a:endParaRPr lang="es-E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Proyectos PIDES</a:t>
                      </a:r>
                      <a:endParaRPr lang="es-E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N. Infraestructura y conectividad.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1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b="0" dirty="0" smtClean="0"/>
                        <a:t>27. Conectividad universal, equipamiento con tecnología de vanguardia y rediseño de los espacios requeridos por las instituciones de educación superior para la incorporación de la tecnología digital en los procesos de enseñanza y aprendizaje. </a:t>
                      </a:r>
                      <a:r>
                        <a:rPr lang="es-ES" sz="1000" b="1" dirty="0" smtClean="0"/>
                        <a:t>(1)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O. Desarrollo de plataformas digitales y bibliotecas virtuales para la formación.</a:t>
                      </a:r>
                      <a:endParaRPr lang="es-ES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s-ES" sz="1000" b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P. Desarrollo de recursos y materiales digitales multimedia para el aprendizaje.</a:t>
                      </a:r>
                      <a:endParaRPr lang="es-ES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s-ES" sz="1000" b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Q. Normatividad para la acreditación de estudios en línea.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1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b="0" dirty="0" smtClean="0"/>
                        <a:t>36. Lineamientos para la certificación de docentes y estudiantes en competencias digitales y uso de TIC bajo estándares nacionales e internacionales.</a:t>
                      </a:r>
                      <a:r>
                        <a:rPr lang="es-ES" sz="1000" b="1" dirty="0" smtClean="0"/>
                        <a:t> (1)</a:t>
                      </a:r>
                      <a:endParaRPr lang="es-ES" sz="1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203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16200000">
            <a:off x="-2264824" y="2143124"/>
            <a:ext cx="5143501" cy="857250"/>
          </a:xfrm>
        </p:spPr>
        <p:txBody>
          <a:bodyPr>
            <a:noAutofit/>
          </a:bodyPr>
          <a:lstStyle/>
          <a:p>
            <a:r>
              <a:rPr lang="es-ES" sz="2400" dirty="0" smtClean="0"/>
              <a:t>POSGRADO E INVESTIGACIÓN</a:t>
            </a:r>
            <a:endParaRPr lang="es-ES" sz="24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6163148"/>
              </p:ext>
            </p:extLst>
          </p:nvPr>
        </p:nvGraphicFramePr>
        <p:xfrm>
          <a:off x="735552" y="1129353"/>
          <a:ext cx="8219533" cy="284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3531"/>
                <a:gridCol w="857250"/>
                <a:gridCol w="48487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Línea de acción</a:t>
                      </a:r>
                      <a:endParaRPr lang="es-E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Núm. proyectos</a:t>
                      </a:r>
                      <a:endParaRPr lang="es-E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Proyectos PIDES</a:t>
                      </a:r>
                      <a:endParaRPr lang="es-E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R. Desarrollo de nuevos programas de posgrado.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2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b="0" dirty="0" smtClean="0"/>
                        <a:t>37. Diseño y desarrollo de nuevos programas educativos de posgrado de calidad internacional, que contemplen a la investigación como eje transversal. </a:t>
                      </a:r>
                      <a:r>
                        <a:rPr lang="es-ES" sz="1000" b="1" dirty="0" smtClean="0"/>
                        <a:t>(2)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S. Fortalecimiento de las capacidades del personal académico del posgrado.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8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b="0" dirty="0" smtClean="0"/>
                        <a:t>39. Generación de las condiciones para que el personal académico de las instituciones de educación superior obtenga el perfil deseable para mejorar la práctica educativa y la investigación. </a:t>
                      </a:r>
                      <a:r>
                        <a:rPr lang="es-ES" sz="1000" b="1" dirty="0" smtClean="0"/>
                        <a:t>(5)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b="0" dirty="0" smtClean="0"/>
                        <a:t>40. Creación de cuerpos académicos y redes interinstitucionales (regionales, nacionales e internacionales) para fortalecer la práctica académica y la investigación.</a:t>
                      </a:r>
                      <a:r>
                        <a:rPr lang="es-ES" sz="1000" b="0" baseline="0" dirty="0" smtClean="0"/>
                        <a:t> </a:t>
                      </a:r>
                      <a:r>
                        <a:rPr lang="es-ES" sz="1000" b="1" baseline="0" dirty="0" smtClean="0"/>
                        <a:t>(3)</a:t>
                      </a:r>
                      <a:endParaRPr lang="es-ES" sz="10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T. Fomento e incremento de la investigación.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4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b="0" dirty="0" smtClean="0"/>
                        <a:t>42. Promoción de la vinculación y movilidad estudiantil y académica para la creación de redes de colaboración y sociedades del conocimiento sobre prácticas educativas. </a:t>
                      </a:r>
                      <a:r>
                        <a:rPr lang="es-ES" sz="1000" b="1" dirty="0" smtClean="0"/>
                        <a:t>(1)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b="0" dirty="0" smtClean="0"/>
                        <a:t>43. Impulso y consolidación de la investigación e innovación educativa en el aula. </a:t>
                      </a:r>
                      <a:r>
                        <a:rPr lang="es-ES" sz="1000" b="1" dirty="0" smtClean="0"/>
                        <a:t>(1)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b="0" dirty="0" smtClean="0"/>
                        <a:t>44. Conformación de clústeres regionales de investigación aplicada que involucren la innovación y el desarrollo tecnológico.</a:t>
                      </a:r>
                      <a:r>
                        <a:rPr lang="es-ES" sz="1000" b="1" dirty="0" smtClean="0"/>
                        <a:t> (2)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609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1545</Words>
  <Application>Microsoft Macintosh PowerPoint</Application>
  <PresentationFormat>Presentación en pantalla (16:9)</PresentationFormat>
  <Paragraphs>215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Proyectos interinstitucionales</vt:lpstr>
      <vt:lpstr>Participación por entidad federativa</vt:lpstr>
      <vt:lpstr>INTERÉS EN LOS PROYECTOS INTERINSTITUCIONALES</vt:lpstr>
      <vt:lpstr>COBERTURA</vt:lpstr>
      <vt:lpstr>APRENDIZAJES</vt:lpstr>
      <vt:lpstr>PERTINENCIA</vt:lpstr>
      <vt:lpstr>CALIDAD</vt:lpstr>
      <vt:lpstr>TECNOLOGÍAS</vt:lpstr>
      <vt:lpstr>POSGRADO E INVESTIGACIÓN</vt:lpstr>
      <vt:lpstr>EDUCACIÓN CONTINUA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Proyectos</dc:title>
  <dc:creator>ACET Orta Martínez</dc:creator>
  <cp:lastModifiedBy>ACET Orta Martínez</cp:lastModifiedBy>
  <cp:revision>55</cp:revision>
  <cp:lastPrinted>2017-03-24T20:14:10Z</cp:lastPrinted>
  <dcterms:created xsi:type="dcterms:W3CDTF">2017-03-16T03:44:10Z</dcterms:created>
  <dcterms:modified xsi:type="dcterms:W3CDTF">2017-03-27T02:42:27Z</dcterms:modified>
</cp:coreProperties>
</file>